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30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9" r:id="rId39"/>
    <p:sldId id="297" r:id="rId40"/>
    <p:sldId id="293" r:id="rId41"/>
    <p:sldId id="301" r:id="rId42"/>
    <p:sldId id="295" r:id="rId43"/>
  </p:sldIdLst>
  <p:sldSz cx="9144000" cy="5143500" type="screen16x9"/>
  <p:notesSz cx="9144000" cy="5143500"/>
  <p:embeddedFontLst>
    <p:embeddedFont>
      <p:font typeface="Arial Black" panose="020B0A04020102020204" pitchFamily="34" charset="0"/>
      <p:bold r:id="rId45"/>
    </p:embeddedFont>
    <p:embeddedFont>
      <p:font typeface="Proxima Nova" panose="020B0604020202020204" charset="0"/>
      <p:bold r:id="rId46"/>
      <p:italic r:id="rId47"/>
      <p:boldItalic r:id="rId48"/>
    </p:embeddedFont>
    <p:embeddedFont>
      <p:font typeface="Proxima Nova Rg" panose="02000506030000020004" charset="0"/>
      <p:regular r:id="rId49"/>
      <p:bold r:id="rId50"/>
      <p:italic r:id="rId51"/>
      <p:boldItalic r:id="rId52"/>
    </p:embeddedFont>
  </p:embeddedFontLst>
  <p:custDataLst>
    <p:tags r:id="rId44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81">
          <p15:clr>
            <a:srgbClr val="A4A3A4"/>
          </p15:clr>
        </p15:guide>
        <p15:guide id="2" orient="horz" pos="2754">
          <p15:clr>
            <a:srgbClr val="A4A3A4"/>
          </p15:clr>
        </p15:guide>
        <p15:guide id="3" pos="4468">
          <p15:clr>
            <a:srgbClr val="A4A3A4"/>
          </p15:clr>
        </p15:guide>
        <p15:guide id="4" pos="2880">
          <p15:clr>
            <a:srgbClr val="A4A3A4"/>
          </p15:clr>
        </p15:guide>
        <p15:guide id="5" orient="horz" pos="1529">
          <p15:clr>
            <a:srgbClr val="A4A3A4"/>
          </p15:clr>
        </p15:guide>
        <p15:guide id="6" pos="5556">
          <p15:clr>
            <a:srgbClr val="A4A3A4"/>
          </p15:clr>
        </p15:guide>
        <p15:guide id="7" pos="1723">
          <p15:clr>
            <a:srgbClr val="A4A3A4"/>
          </p15:clr>
        </p15:guide>
        <p15:guide id="8" orient="horz" pos="2051">
          <p15:clr>
            <a:srgbClr val="A4A3A4"/>
          </p15:clr>
        </p15:guide>
        <p15:guide id="9" pos="3107">
          <p15:clr>
            <a:srgbClr val="A4A3A4"/>
          </p15:clr>
        </p15:guide>
        <p15:guide id="10" orient="horz" pos="373">
          <p15:clr>
            <a:srgbClr val="A4A3A4"/>
          </p15:clr>
        </p15:guide>
        <p15:guide id="11" orient="horz" pos="259">
          <p15:clr>
            <a:srgbClr val="A4A3A4"/>
          </p15:clr>
        </p15:guide>
        <p15:guide id="12" orient="horz" pos="894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3" roundtripDataSignature="AMtx7mjnuGHr58ArNZvsbQH7fe12uWWW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D00"/>
    <a:srgbClr val="EB7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8"/>
    <p:restoredTop sz="92297" autoAdjust="0"/>
  </p:normalViewPr>
  <p:slideViewPr>
    <p:cSldViewPr snapToGrid="0">
      <p:cViewPr>
        <p:scale>
          <a:sx n="79" d="100"/>
          <a:sy n="79" d="100"/>
        </p:scale>
        <p:origin x="1008" y="48"/>
      </p:cViewPr>
      <p:guideLst>
        <p:guide pos="181"/>
        <p:guide orient="horz" pos="2754"/>
        <p:guide pos="4468"/>
        <p:guide pos="2880"/>
        <p:guide orient="horz" pos="1529"/>
        <p:guide pos="5556"/>
        <p:guide pos="1723"/>
        <p:guide orient="horz" pos="2051"/>
        <p:guide pos="3107"/>
        <p:guide orient="horz" pos="373"/>
        <p:guide orient="horz" pos="259"/>
        <p:guide orient="horz" pos="8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.xml" /><Relationship Id="rId45" Type="http://schemas.openxmlformats.org/officeDocument/2006/relationships/font" Target="fonts/font1.fntdata" /><Relationship Id="rId46" Type="http://schemas.openxmlformats.org/officeDocument/2006/relationships/font" Target="fonts/font2.fntdata" /><Relationship Id="rId47" Type="http://schemas.openxmlformats.org/officeDocument/2006/relationships/font" Target="fonts/font3.fntdata" /><Relationship Id="rId48" Type="http://schemas.openxmlformats.org/officeDocument/2006/relationships/font" Target="fonts/font4.fntdata" /><Relationship Id="rId49" Type="http://schemas.openxmlformats.org/officeDocument/2006/relationships/font" Target="fonts/font5.fntdata" /><Relationship Id="rId5" Type="http://schemas.openxmlformats.org/officeDocument/2006/relationships/slide" Target="slides/slide3.xml" /><Relationship Id="rId50" Type="http://schemas.openxmlformats.org/officeDocument/2006/relationships/font" Target="fonts/font6.fntdata" /><Relationship Id="rId51" Type="http://schemas.openxmlformats.org/officeDocument/2006/relationships/font" Target="fonts/font7.fntdata" /><Relationship Id="rId52" Type="http://schemas.openxmlformats.org/officeDocument/2006/relationships/font" Target="fonts/font8.fntdata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4.xml" /><Relationship Id="rId63" Type="http://customschemas.google.com/relationships/presentationmetadata" Target="metadata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38"/>
        <p:cNvGrpSpPr/>
        <p:nvPr/>
      </p:nvGrpSpPr>
      <p:grpSpPr>
        <a:xfrm>
          <a:off x="0" y="0"/>
          <a:ext cx="0" cy="0"/>
        </a:xfrm>
      </p:grpSpPr>
      <p:sp>
        <p:nvSpPr>
          <p:cNvPr id="1139" name="Google Shape;1139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40" name="Google Shape;11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</a:xfrm>
      </p:grpSpPr>
      <p:sp>
        <p:nvSpPr>
          <p:cNvPr id="1157" name="Google Shape;1157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58" name="Google Shape;11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78"/>
        <p:cNvGrpSpPr/>
        <p:nvPr/>
      </p:nvGrpSpPr>
      <p:grpSpPr>
        <a:xfrm>
          <a:off x="0" y="0"/>
          <a:ext cx="0" cy="0"/>
        </a:xfrm>
      </p:grpSpPr>
      <p:sp>
        <p:nvSpPr>
          <p:cNvPr id="1179" name="Google Shape;1179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80" name="Google Shape;118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97"/>
        <p:cNvGrpSpPr/>
        <p:nvPr/>
      </p:nvGrpSpPr>
      <p:grpSpPr>
        <a:xfrm>
          <a:off x="0" y="0"/>
          <a:ext cx="0" cy="0"/>
        </a:xfrm>
      </p:grpSpPr>
      <p:sp>
        <p:nvSpPr>
          <p:cNvPr id="1198" name="Google Shape;1198;p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99" name="Google Shape;11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16"/>
        <p:cNvGrpSpPr/>
        <p:nvPr/>
      </p:nvGrpSpPr>
      <p:grpSpPr>
        <a:xfrm>
          <a:off x="0" y="0"/>
          <a:ext cx="0" cy="0"/>
        </a:xfrm>
      </p:grpSpPr>
      <p:sp>
        <p:nvSpPr>
          <p:cNvPr id="1217" name="Google Shape;1217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218" name="Google Shape;121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35"/>
        <p:cNvGrpSpPr/>
        <p:nvPr/>
      </p:nvGrpSpPr>
      <p:grpSpPr>
        <a:xfrm>
          <a:off x="0" y="0"/>
          <a:ext cx="0" cy="0"/>
        </a:xfrm>
      </p:grpSpPr>
      <p:sp>
        <p:nvSpPr>
          <p:cNvPr id="1236" name="Google Shape;1236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237" name="Google Shape;123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54"/>
        <p:cNvGrpSpPr/>
        <p:nvPr/>
      </p:nvGrpSpPr>
      <p:grpSpPr>
        <a:xfrm>
          <a:off x="0" y="0"/>
          <a:ext cx="0" cy="0"/>
        </a:xfrm>
      </p:grpSpPr>
      <p:sp>
        <p:nvSpPr>
          <p:cNvPr id="1255" name="Google Shape;1255;p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256" name="Google Shape;125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</a:xfrm>
      </p:grpSpPr>
      <p:sp>
        <p:nvSpPr>
          <p:cNvPr id="1262" name="Google Shape;1262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263" name="Google Shape;126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82"/>
        <p:cNvGrpSpPr/>
        <p:nvPr/>
      </p:nvGrpSpPr>
      <p:grpSpPr>
        <a:xfrm>
          <a:off x="0" y="0"/>
          <a:ext cx="0" cy="0"/>
        </a:xfrm>
      </p:grpSpPr>
      <p:sp>
        <p:nvSpPr>
          <p:cNvPr id="1283" name="Google Shape;1283;p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284" name="Google Shape;128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99"/>
        <p:cNvGrpSpPr/>
        <p:nvPr/>
      </p:nvGrpSpPr>
      <p:grpSpPr>
        <a:xfrm>
          <a:off x="0" y="0"/>
          <a:ext cx="0" cy="0"/>
        </a:xfrm>
      </p:grpSpPr>
      <p:sp>
        <p:nvSpPr>
          <p:cNvPr id="1300" name="Google Shape;1300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301" name="Google Shape;130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</a:xfrm>
      </p:grpSpPr>
      <p:sp>
        <p:nvSpPr>
          <p:cNvPr id="83" name="Google Shape;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85" name="Google Shape;85;p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315"/>
        <p:cNvGrpSpPr/>
        <p:nvPr/>
      </p:nvGrpSpPr>
      <p:grpSpPr>
        <a:xfrm>
          <a:off x="0" y="0"/>
          <a:ext cx="0" cy="0"/>
        </a:xfrm>
      </p:grpSpPr>
      <p:sp>
        <p:nvSpPr>
          <p:cNvPr id="1316" name="Google Shape;1316;p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317" name="Google Shape;131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330"/>
        <p:cNvGrpSpPr/>
        <p:nvPr/>
      </p:nvGrpSpPr>
      <p:grpSpPr>
        <a:xfrm>
          <a:off x="0" y="0"/>
          <a:ext cx="0" cy="0"/>
        </a:xfrm>
      </p:grpSpPr>
      <p:sp>
        <p:nvSpPr>
          <p:cNvPr id="1331" name="Google Shape;1331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332" name="Google Shape;133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337"/>
        <p:cNvGrpSpPr/>
        <p:nvPr/>
      </p:nvGrpSpPr>
      <p:grpSpPr>
        <a:xfrm>
          <a:off x="0" y="0"/>
          <a:ext cx="0" cy="0"/>
        </a:xfrm>
      </p:grpSpPr>
      <p:sp>
        <p:nvSpPr>
          <p:cNvPr id="1338" name="Google Shape;1338;p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339" name="Google Shape;133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392"/>
        <p:cNvGrpSpPr/>
        <p:nvPr/>
      </p:nvGrpSpPr>
      <p:grpSpPr>
        <a:xfrm>
          <a:off x="0" y="0"/>
          <a:ext cx="0" cy="0"/>
        </a:xfrm>
      </p:grpSpPr>
      <p:sp>
        <p:nvSpPr>
          <p:cNvPr id="1393" name="Google Shape;1393;p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394" name="Google Shape;139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04"/>
        <p:cNvGrpSpPr/>
        <p:nvPr/>
      </p:nvGrpSpPr>
      <p:grpSpPr>
        <a:xfrm>
          <a:off x="0" y="0"/>
          <a:ext cx="0" cy="0"/>
        </a:xfrm>
      </p:grpSpPr>
      <p:sp>
        <p:nvSpPr>
          <p:cNvPr id="1405" name="Google Shape;1405;p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06" name="Google Shape;140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18"/>
        <p:cNvGrpSpPr/>
        <p:nvPr/>
      </p:nvGrpSpPr>
      <p:grpSpPr>
        <a:xfrm>
          <a:off x="0" y="0"/>
          <a:ext cx="0" cy="0"/>
        </a:xfrm>
      </p:grpSpPr>
      <p:sp>
        <p:nvSpPr>
          <p:cNvPr id="1419" name="Google Shape;1419;p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20" name="Google Shape;142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27"/>
        <p:cNvGrpSpPr/>
        <p:nvPr/>
      </p:nvGrpSpPr>
      <p:grpSpPr>
        <a:xfrm>
          <a:off x="0" y="0"/>
          <a:ext cx="0" cy="0"/>
        </a:xfrm>
      </p:grpSpPr>
      <p:sp>
        <p:nvSpPr>
          <p:cNvPr id="1428" name="Google Shape;1428;p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29" name="Google Shape;142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</a:xfrm>
      </p:grpSpPr>
      <p:sp>
        <p:nvSpPr>
          <p:cNvPr id="1439" name="Google Shape;1439;p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40" name="Google Shape;144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49"/>
        <p:cNvGrpSpPr/>
        <p:nvPr/>
      </p:nvGrpSpPr>
      <p:grpSpPr>
        <a:xfrm>
          <a:off x="0" y="0"/>
          <a:ext cx="0" cy="0"/>
        </a:xfrm>
      </p:grpSpPr>
      <p:sp>
        <p:nvSpPr>
          <p:cNvPr id="1450" name="Google Shape;1450;p2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51" name="Google Shape;145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59"/>
        <p:cNvGrpSpPr/>
        <p:nvPr/>
      </p:nvGrpSpPr>
      <p:grpSpPr>
        <a:xfrm>
          <a:off x="0" y="0"/>
          <a:ext cx="0" cy="0"/>
        </a:xfrm>
      </p:grpSpPr>
      <p:sp>
        <p:nvSpPr>
          <p:cNvPr id="1460" name="Google Shape;1460;p2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61" name="Google Shape;146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70"/>
        <p:cNvGrpSpPr/>
        <p:nvPr/>
      </p:nvGrpSpPr>
      <p:grpSpPr>
        <a:xfrm>
          <a:off x="0" y="0"/>
          <a:ext cx="0" cy="0"/>
        </a:xfrm>
      </p:grpSpPr>
      <p:sp>
        <p:nvSpPr>
          <p:cNvPr id="1471" name="Google Shape;1471;p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472" name="Google Shape;147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81"/>
        <p:cNvGrpSpPr/>
        <p:nvPr/>
      </p:nvGrpSpPr>
      <p:grpSpPr>
        <a:xfrm>
          <a:off x="0" y="0"/>
          <a:ext cx="0" cy="0"/>
        </a:xfrm>
      </p:grpSpPr>
      <p:sp>
        <p:nvSpPr>
          <p:cNvPr id="1482" name="Google Shape;1482;p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83" name="Google Shape;148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94"/>
        <p:cNvGrpSpPr/>
        <p:nvPr/>
      </p:nvGrpSpPr>
      <p:grpSpPr>
        <a:xfrm>
          <a:off x="0" y="0"/>
          <a:ext cx="0" cy="0"/>
        </a:xfrm>
      </p:grpSpPr>
      <p:sp>
        <p:nvSpPr>
          <p:cNvPr id="1495" name="Google Shape;1495;p3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96" name="Google Shape;149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510"/>
        <p:cNvGrpSpPr/>
        <p:nvPr/>
      </p:nvGrpSpPr>
      <p:grpSpPr>
        <a:xfrm>
          <a:off x="0" y="0"/>
          <a:ext cx="0" cy="0"/>
        </a:xfrm>
      </p:grpSpPr>
      <p:sp>
        <p:nvSpPr>
          <p:cNvPr id="1511" name="Google Shape;1511;p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512" name="Google Shape;151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521"/>
        <p:cNvGrpSpPr/>
        <p:nvPr/>
      </p:nvGrpSpPr>
      <p:grpSpPr>
        <a:xfrm>
          <a:off x="0" y="0"/>
          <a:ext cx="0" cy="0"/>
        </a:xfrm>
      </p:grpSpPr>
      <p:sp>
        <p:nvSpPr>
          <p:cNvPr id="1522" name="Google Shape;1522;p3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523" name="Google Shape;152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532"/>
        <p:cNvGrpSpPr/>
        <p:nvPr/>
      </p:nvGrpSpPr>
      <p:grpSpPr>
        <a:xfrm>
          <a:off x="0" y="0"/>
          <a:ext cx="0" cy="0"/>
        </a:xfrm>
      </p:grpSpPr>
      <p:sp>
        <p:nvSpPr>
          <p:cNvPr id="1533" name="Google Shape;15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4" name="Google Shape;1534;p3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535" name="Google Shape;1535;p35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549"/>
        <p:cNvGrpSpPr/>
        <p:nvPr/>
      </p:nvGrpSpPr>
      <p:grpSpPr>
        <a:xfrm>
          <a:off x="0" y="0"/>
          <a:ext cx="0" cy="0"/>
        </a:xfrm>
      </p:grpSpPr>
      <p:sp>
        <p:nvSpPr>
          <p:cNvPr id="1550" name="Google Shape;155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51" name="Google Shape;1551;p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552" name="Google Shape;1552;p36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570">
          <a:extLst>
            <a:ext uri="{FF2B5EF4-FFF2-40B4-BE49-F238E27FC236}">
              <a16:creationId xmlns:a16="http://schemas.microsoft.com/office/drawing/2014/main" id="{A94DD824-B450-7311-9BF4-4688AD84CC4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571" name="Google Shape;1571;p37:notes">
            <a:extLst>
              <a:ext uri="{FF2B5EF4-FFF2-40B4-BE49-F238E27FC236}">
                <a16:creationId xmlns:a16="http://schemas.microsoft.com/office/drawing/2014/main" id="{A163D3F1-6F29-F121-CED5-C08EE41A6D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72" name="Google Shape;1572;p37:notes">
            <a:extLst>
              <a:ext uri="{FF2B5EF4-FFF2-40B4-BE49-F238E27FC236}">
                <a16:creationId xmlns:a16="http://schemas.microsoft.com/office/drawing/2014/main" id="{6F2C44CD-D204-83E7-48D3-D27DEB1CF7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573" name="Google Shape;1573;p37:notes">
            <a:extLst>
              <a:ext uri="{FF2B5EF4-FFF2-40B4-BE49-F238E27FC236}">
                <a16:creationId xmlns:a16="http://schemas.microsoft.com/office/drawing/2014/main" id="{443FA57C-2CD4-72DD-7EFC-69839A38A1E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37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83293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570">
          <a:extLst>
            <a:ext uri="{FF2B5EF4-FFF2-40B4-BE49-F238E27FC236}">
              <a16:creationId xmlns:a16="http://schemas.microsoft.com/office/drawing/2014/main" id="{1D99EE44-6E67-7D45-D84C-3DE1DBA67EA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571" name="Google Shape;1571;p37:notes">
            <a:extLst>
              <a:ext uri="{FF2B5EF4-FFF2-40B4-BE49-F238E27FC236}">
                <a16:creationId xmlns:a16="http://schemas.microsoft.com/office/drawing/2014/main" id="{EF1BA5B1-74A3-987B-6A14-74B9A79672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72" name="Google Shape;1572;p37:notes">
            <a:extLst>
              <a:ext uri="{FF2B5EF4-FFF2-40B4-BE49-F238E27FC236}">
                <a16:creationId xmlns:a16="http://schemas.microsoft.com/office/drawing/2014/main" id="{F1C7F0E1-8317-02F1-7E04-67B5C44915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573" name="Google Shape;1573;p37:notes">
            <a:extLst>
              <a:ext uri="{FF2B5EF4-FFF2-40B4-BE49-F238E27FC236}">
                <a16:creationId xmlns:a16="http://schemas.microsoft.com/office/drawing/2014/main" id="{90A9D729-CEB7-BBF3-1472-53B936537E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7877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601"/>
        <p:cNvGrpSpPr/>
        <p:nvPr/>
      </p:nvGrpSpPr>
      <p:grpSpPr>
        <a:xfrm>
          <a:off x="0" y="0"/>
          <a:ext cx="0" cy="0"/>
        </a:xfrm>
      </p:grpSpPr>
      <p:sp>
        <p:nvSpPr>
          <p:cNvPr id="1602" name="Google Shape;160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03" name="Google Shape;1603;p3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604" name="Google Shape;1604;p38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</a:xfrm>
      </p:grpSpPr>
      <p:sp>
        <p:nvSpPr>
          <p:cNvPr id="145" name="Google Shape;145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19" name="Google Shape;1619;p39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20" name="Google Shape;1620;p39:notes"/>
          <p:cNvSpPr txBox="1"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</a:xfrm>
      </p:grpSpPr>
      <p:sp>
        <p:nvSpPr>
          <p:cNvPr id="1632" name="Google Shape;1632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33" name="Google Shape;1633;p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</a:xfrm>
      </p:grpSpPr>
      <p:sp>
        <p:nvSpPr>
          <p:cNvPr id="163" name="Google Shape;163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pPr>
            <a:endParaRPr/>
          </a:p>
        </p:txBody>
      </p:sp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1"/>
        <p:cNvGrpSpPr/>
        <p:nvPr/>
      </p:nvGrpSpPr>
      <p:grpSpPr>
        <a:xfrm>
          <a:off x="0" y="0"/>
          <a:ext cx="0" cy="0"/>
        </a:xfrm>
      </p:grpSpPr>
      <p:sp>
        <p:nvSpPr>
          <p:cNvPr id="1102" name="Google Shape;1102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03" name="Google Shape;110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10"/>
        <p:cNvGrpSpPr/>
        <p:nvPr/>
      </p:nvGrpSpPr>
      <p:grpSpPr>
        <a:xfrm>
          <a:off x="0" y="0"/>
          <a:ext cx="0" cy="0"/>
        </a:xfrm>
      </p:grpSpPr>
      <p:sp>
        <p:nvSpPr>
          <p:cNvPr id="1111" name="Google Shape;1111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12" name="Google Shape;11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26"/>
        <p:cNvGrpSpPr/>
        <p:nvPr/>
      </p:nvGrpSpPr>
      <p:grpSpPr>
        <a:xfrm>
          <a:off x="0" y="0"/>
          <a:ext cx="0" cy="0"/>
        </a:xfrm>
      </p:grpSpPr>
      <p:sp>
        <p:nvSpPr>
          <p:cNvPr id="1127" name="Google Shape;1127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28" name="Google Shape;112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</a:xfrm>
      </p:grpSpPr>
      <p:sp>
        <p:nvSpPr>
          <p:cNvPr id="14" name="Google Shape;14;p42"/>
          <p:cNvSpPr/>
          <p:nvPr/>
        </p:nvSpPr>
        <p:spPr>
          <a:xfrm>
            <a:off x="-2" y="684299"/>
            <a:ext cx="6194978" cy="4468332"/>
          </a:xfrm>
          <a:custGeom>
            <a:rect l="l" t="t" r="r" b="b"/>
            <a:pathLst>
              <a:path w="6194978" h="4468332" extrusionOk="0">
                <a:moveTo>
                  <a:pt x="0" y="4467063"/>
                </a:moveTo>
                <a:lnTo>
                  <a:pt x="5386248" y="4467063"/>
                </a:lnTo>
                <a:cubicBezTo>
                  <a:pt x="5406561" y="4455637"/>
                  <a:pt x="5511937" y="4335025"/>
                  <a:pt x="5608427" y="4223936"/>
                </a:cubicBezTo>
                <a:cubicBezTo>
                  <a:pt x="5621757" y="4203622"/>
                  <a:pt x="5673176" y="4121733"/>
                  <a:pt x="5685872" y="4100785"/>
                </a:cubicBezTo>
                <a:cubicBezTo>
                  <a:pt x="5698568" y="4079837"/>
                  <a:pt x="5711264" y="4058889"/>
                  <a:pt x="5723960" y="4037940"/>
                </a:cubicBezTo>
                <a:cubicBezTo>
                  <a:pt x="5736656" y="4016992"/>
                  <a:pt x="5749351" y="3995409"/>
                  <a:pt x="5761412" y="3974461"/>
                </a:cubicBezTo>
                <a:cubicBezTo>
                  <a:pt x="5773474" y="3952878"/>
                  <a:pt x="5785535" y="3931929"/>
                  <a:pt x="5797596" y="3910346"/>
                </a:cubicBezTo>
                <a:cubicBezTo>
                  <a:pt x="5809022" y="3888763"/>
                  <a:pt x="5821083" y="3867180"/>
                  <a:pt x="5831875" y="3845597"/>
                </a:cubicBezTo>
                <a:cubicBezTo>
                  <a:pt x="5843301" y="3824014"/>
                  <a:pt x="5854093" y="3802431"/>
                  <a:pt x="5864884" y="3780848"/>
                </a:cubicBezTo>
                <a:cubicBezTo>
                  <a:pt x="5875676" y="3759265"/>
                  <a:pt x="5885833" y="3737047"/>
                  <a:pt x="5895989" y="3715464"/>
                </a:cubicBezTo>
                <a:cubicBezTo>
                  <a:pt x="5906146" y="3693246"/>
                  <a:pt x="5916303" y="3671663"/>
                  <a:pt x="5925825" y="3649445"/>
                </a:cubicBezTo>
                <a:cubicBezTo>
                  <a:pt x="5935347" y="3627227"/>
                  <a:pt x="5944869" y="3605009"/>
                  <a:pt x="5953756" y="3582791"/>
                </a:cubicBezTo>
                <a:cubicBezTo>
                  <a:pt x="5962643" y="3560573"/>
                  <a:pt x="5971530" y="3538356"/>
                  <a:pt x="5980417" y="3515503"/>
                </a:cubicBezTo>
                <a:cubicBezTo>
                  <a:pt x="5988670" y="3493285"/>
                  <a:pt x="5996922" y="3470432"/>
                  <a:pt x="6005174" y="3447580"/>
                </a:cubicBezTo>
                <a:cubicBezTo>
                  <a:pt x="6013427" y="3424727"/>
                  <a:pt x="6021044" y="3402509"/>
                  <a:pt x="6028662" y="3379656"/>
                </a:cubicBezTo>
                <a:cubicBezTo>
                  <a:pt x="6036280" y="3356804"/>
                  <a:pt x="6043262" y="3333951"/>
                  <a:pt x="6050245" y="3311099"/>
                </a:cubicBezTo>
                <a:cubicBezTo>
                  <a:pt x="6057228" y="3288246"/>
                  <a:pt x="6064210" y="3265393"/>
                  <a:pt x="6070558" y="3241906"/>
                </a:cubicBezTo>
                <a:cubicBezTo>
                  <a:pt x="6076906" y="3219053"/>
                  <a:pt x="6083254" y="3195566"/>
                  <a:pt x="6088968" y="3172078"/>
                </a:cubicBezTo>
                <a:cubicBezTo>
                  <a:pt x="6094680" y="3148590"/>
                  <a:pt x="6100394" y="3125738"/>
                  <a:pt x="6106107" y="3102250"/>
                </a:cubicBezTo>
                <a:cubicBezTo>
                  <a:pt x="6111820" y="3078763"/>
                  <a:pt x="6116898" y="3055275"/>
                  <a:pt x="6121977" y="3031788"/>
                </a:cubicBezTo>
                <a:cubicBezTo>
                  <a:pt x="6127055" y="3008301"/>
                  <a:pt x="6131499" y="2984813"/>
                  <a:pt x="6135942" y="2960691"/>
                </a:cubicBezTo>
                <a:cubicBezTo>
                  <a:pt x="6140386" y="2937203"/>
                  <a:pt x="6144830" y="2913081"/>
                  <a:pt x="6148638" y="2888959"/>
                </a:cubicBezTo>
                <a:cubicBezTo>
                  <a:pt x="6152447" y="2864837"/>
                  <a:pt x="6156256" y="2840714"/>
                  <a:pt x="6160065" y="2817227"/>
                </a:cubicBezTo>
                <a:cubicBezTo>
                  <a:pt x="6163873" y="2793104"/>
                  <a:pt x="6167047" y="2768982"/>
                  <a:pt x="6170221" y="2744860"/>
                </a:cubicBezTo>
                <a:cubicBezTo>
                  <a:pt x="6173395" y="2720738"/>
                  <a:pt x="6175935" y="2696615"/>
                  <a:pt x="6178474" y="2671858"/>
                </a:cubicBezTo>
                <a:cubicBezTo>
                  <a:pt x="6181013" y="2647736"/>
                  <a:pt x="6183552" y="2622979"/>
                  <a:pt x="6185457" y="2598857"/>
                </a:cubicBezTo>
                <a:cubicBezTo>
                  <a:pt x="6187361" y="2574734"/>
                  <a:pt x="6189265" y="2549977"/>
                  <a:pt x="6190535" y="2525855"/>
                </a:cubicBezTo>
                <a:cubicBezTo>
                  <a:pt x="6191805" y="2501098"/>
                  <a:pt x="6193074" y="2476976"/>
                  <a:pt x="6193709" y="2452219"/>
                </a:cubicBezTo>
                <a:cubicBezTo>
                  <a:pt x="6194344" y="2427462"/>
                  <a:pt x="6194979" y="2403339"/>
                  <a:pt x="6194979" y="2378582"/>
                </a:cubicBezTo>
                <a:cubicBezTo>
                  <a:pt x="6194979" y="2353825"/>
                  <a:pt x="6194979" y="2329703"/>
                  <a:pt x="6194979" y="2305581"/>
                </a:cubicBezTo>
                <a:cubicBezTo>
                  <a:pt x="6194979" y="2281459"/>
                  <a:pt x="6193709" y="2256701"/>
                  <a:pt x="6192439" y="2232579"/>
                </a:cubicBezTo>
                <a:cubicBezTo>
                  <a:pt x="6191170" y="2208457"/>
                  <a:pt x="6189900" y="2183700"/>
                  <a:pt x="6187996" y="2159578"/>
                </a:cubicBezTo>
                <a:cubicBezTo>
                  <a:pt x="6186091" y="2135455"/>
                  <a:pt x="6183552" y="2111333"/>
                  <a:pt x="6181013" y="2087211"/>
                </a:cubicBezTo>
                <a:cubicBezTo>
                  <a:pt x="6178474" y="2063088"/>
                  <a:pt x="6175300" y="2038966"/>
                  <a:pt x="6172126" y="2014844"/>
                </a:cubicBezTo>
                <a:cubicBezTo>
                  <a:pt x="6168952" y="1990722"/>
                  <a:pt x="6165143" y="1967234"/>
                  <a:pt x="6160699" y="1943112"/>
                </a:cubicBezTo>
                <a:cubicBezTo>
                  <a:pt x="6156256" y="1919625"/>
                  <a:pt x="6151812" y="1895502"/>
                  <a:pt x="6146734" y="1872015"/>
                </a:cubicBezTo>
                <a:cubicBezTo>
                  <a:pt x="6141656" y="1848527"/>
                  <a:pt x="6136577" y="1825040"/>
                  <a:pt x="6130229" y="1801552"/>
                </a:cubicBezTo>
                <a:cubicBezTo>
                  <a:pt x="6124516" y="1778065"/>
                  <a:pt x="6118168" y="1755212"/>
                  <a:pt x="6111185" y="1731725"/>
                </a:cubicBezTo>
                <a:cubicBezTo>
                  <a:pt x="6104202" y="1708237"/>
                  <a:pt x="6097220" y="1686019"/>
                  <a:pt x="6089602" y="1663167"/>
                </a:cubicBezTo>
                <a:cubicBezTo>
                  <a:pt x="6081985" y="1640314"/>
                  <a:pt x="6073732" y="1618096"/>
                  <a:pt x="6065480" y="1595244"/>
                </a:cubicBezTo>
                <a:cubicBezTo>
                  <a:pt x="6057228" y="1573026"/>
                  <a:pt x="6048340" y="1550808"/>
                  <a:pt x="6038818" y="1528590"/>
                </a:cubicBezTo>
                <a:cubicBezTo>
                  <a:pt x="6029297" y="1506372"/>
                  <a:pt x="6019775" y="1484789"/>
                  <a:pt x="6009618" y="1462571"/>
                </a:cubicBezTo>
                <a:cubicBezTo>
                  <a:pt x="5999461" y="1440988"/>
                  <a:pt x="5988670" y="1419405"/>
                  <a:pt x="5977878" y="1397822"/>
                </a:cubicBezTo>
                <a:cubicBezTo>
                  <a:pt x="5967087" y="1376239"/>
                  <a:pt x="5955660" y="1355291"/>
                  <a:pt x="5943599" y="1334342"/>
                </a:cubicBezTo>
                <a:cubicBezTo>
                  <a:pt x="5932173" y="1313394"/>
                  <a:pt x="5919477" y="1292446"/>
                  <a:pt x="5907416" y="1272132"/>
                </a:cubicBezTo>
                <a:cubicBezTo>
                  <a:pt x="5894720" y="1251819"/>
                  <a:pt x="5882024" y="1230870"/>
                  <a:pt x="5868693" y="1211192"/>
                </a:cubicBezTo>
                <a:cubicBezTo>
                  <a:pt x="5855363" y="1190878"/>
                  <a:pt x="5842032" y="1171200"/>
                  <a:pt x="5828066" y="1151521"/>
                </a:cubicBezTo>
                <a:cubicBezTo>
                  <a:pt x="5814101" y="1131842"/>
                  <a:pt x="5800135" y="1112163"/>
                  <a:pt x="5785535" y="1093120"/>
                </a:cubicBezTo>
                <a:cubicBezTo>
                  <a:pt x="5770934" y="1073441"/>
                  <a:pt x="5755699" y="1054397"/>
                  <a:pt x="5741099" y="1035988"/>
                </a:cubicBezTo>
                <a:cubicBezTo>
                  <a:pt x="5725864" y="1016944"/>
                  <a:pt x="5710629" y="998535"/>
                  <a:pt x="5694759" y="980126"/>
                </a:cubicBezTo>
                <a:cubicBezTo>
                  <a:pt x="5678889" y="961717"/>
                  <a:pt x="5663019" y="943308"/>
                  <a:pt x="5646514" y="925533"/>
                </a:cubicBezTo>
                <a:cubicBezTo>
                  <a:pt x="5630010" y="907759"/>
                  <a:pt x="5613505" y="889985"/>
                  <a:pt x="5596365" y="872845"/>
                </a:cubicBezTo>
                <a:cubicBezTo>
                  <a:pt x="5579226" y="855706"/>
                  <a:pt x="5562087" y="837931"/>
                  <a:pt x="5544312" y="821427"/>
                </a:cubicBezTo>
                <a:cubicBezTo>
                  <a:pt x="5526538" y="804287"/>
                  <a:pt x="5509398" y="787782"/>
                  <a:pt x="5490989" y="771278"/>
                </a:cubicBezTo>
                <a:cubicBezTo>
                  <a:pt x="5473215" y="754773"/>
                  <a:pt x="5454806" y="738903"/>
                  <a:pt x="5436397" y="723033"/>
                </a:cubicBezTo>
                <a:cubicBezTo>
                  <a:pt x="5417988" y="707163"/>
                  <a:pt x="5398944" y="691293"/>
                  <a:pt x="5380534" y="676058"/>
                </a:cubicBezTo>
                <a:cubicBezTo>
                  <a:pt x="5361491" y="660823"/>
                  <a:pt x="5342447" y="645588"/>
                  <a:pt x="5323403" y="630988"/>
                </a:cubicBezTo>
                <a:cubicBezTo>
                  <a:pt x="5304359" y="616387"/>
                  <a:pt x="5284680" y="601787"/>
                  <a:pt x="5265002" y="587822"/>
                </a:cubicBezTo>
                <a:cubicBezTo>
                  <a:pt x="5245323" y="573856"/>
                  <a:pt x="5225644" y="559890"/>
                  <a:pt x="5205331" y="546560"/>
                </a:cubicBezTo>
                <a:cubicBezTo>
                  <a:pt x="5185017" y="533229"/>
                  <a:pt x="5164704" y="519898"/>
                  <a:pt x="5144391" y="507202"/>
                </a:cubicBezTo>
                <a:cubicBezTo>
                  <a:pt x="5124077" y="494506"/>
                  <a:pt x="5103129" y="481811"/>
                  <a:pt x="5082815" y="469115"/>
                </a:cubicBezTo>
                <a:cubicBezTo>
                  <a:pt x="5061867" y="457053"/>
                  <a:pt x="5040918" y="444358"/>
                  <a:pt x="5019970" y="432931"/>
                </a:cubicBezTo>
                <a:cubicBezTo>
                  <a:pt x="4999022" y="420870"/>
                  <a:pt x="4977439" y="409444"/>
                  <a:pt x="4956491" y="398652"/>
                </a:cubicBezTo>
                <a:cubicBezTo>
                  <a:pt x="4934908" y="387226"/>
                  <a:pt x="4913324" y="376434"/>
                  <a:pt x="4891741" y="365643"/>
                </a:cubicBezTo>
                <a:cubicBezTo>
                  <a:pt x="4870158" y="354851"/>
                  <a:pt x="4848575" y="344694"/>
                  <a:pt x="4826357" y="334538"/>
                </a:cubicBezTo>
                <a:cubicBezTo>
                  <a:pt x="4804139" y="324381"/>
                  <a:pt x="4782557" y="314224"/>
                  <a:pt x="4760339" y="304702"/>
                </a:cubicBezTo>
                <a:cubicBezTo>
                  <a:pt x="4738121" y="295180"/>
                  <a:pt x="4715903" y="285658"/>
                  <a:pt x="4693685" y="276771"/>
                </a:cubicBezTo>
                <a:cubicBezTo>
                  <a:pt x="4671467" y="267884"/>
                  <a:pt x="4648614" y="258997"/>
                  <a:pt x="4626396" y="250110"/>
                </a:cubicBezTo>
                <a:cubicBezTo>
                  <a:pt x="4603544" y="241223"/>
                  <a:pt x="4581326" y="232970"/>
                  <a:pt x="4558473" y="224718"/>
                </a:cubicBezTo>
                <a:cubicBezTo>
                  <a:pt x="4535621" y="216466"/>
                  <a:pt x="4512768" y="208848"/>
                  <a:pt x="4489915" y="201230"/>
                </a:cubicBezTo>
                <a:cubicBezTo>
                  <a:pt x="4467063" y="193613"/>
                  <a:pt x="4443575" y="185995"/>
                  <a:pt x="4420723" y="179013"/>
                </a:cubicBezTo>
                <a:cubicBezTo>
                  <a:pt x="4397870" y="172030"/>
                  <a:pt x="4374382" y="165047"/>
                  <a:pt x="4350895" y="158064"/>
                </a:cubicBezTo>
                <a:cubicBezTo>
                  <a:pt x="4327407" y="151716"/>
                  <a:pt x="4303920" y="144734"/>
                  <a:pt x="4281067" y="138386"/>
                </a:cubicBezTo>
                <a:cubicBezTo>
                  <a:pt x="4257580" y="132038"/>
                  <a:pt x="4234092" y="126325"/>
                  <a:pt x="4210605" y="120611"/>
                </a:cubicBezTo>
                <a:cubicBezTo>
                  <a:pt x="4187117" y="114898"/>
                  <a:pt x="4163630" y="109185"/>
                  <a:pt x="4139507" y="104107"/>
                </a:cubicBezTo>
                <a:cubicBezTo>
                  <a:pt x="4116020" y="99028"/>
                  <a:pt x="4092533" y="93315"/>
                  <a:pt x="4068410" y="88872"/>
                </a:cubicBezTo>
                <a:cubicBezTo>
                  <a:pt x="4044923" y="83793"/>
                  <a:pt x="4020801" y="79350"/>
                  <a:pt x="3997313" y="74906"/>
                </a:cubicBezTo>
                <a:cubicBezTo>
                  <a:pt x="3973826" y="70462"/>
                  <a:pt x="3949703" y="66019"/>
                  <a:pt x="3925581" y="62210"/>
                </a:cubicBezTo>
                <a:cubicBezTo>
                  <a:pt x="3901459" y="58401"/>
                  <a:pt x="3877972" y="53958"/>
                  <a:pt x="3853849" y="50784"/>
                </a:cubicBezTo>
                <a:cubicBezTo>
                  <a:pt x="3829727" y="46975"/>
                  <a:pt x="3806239" y="43801"/>
                  <a:pt x="3782117" y="40627"/>
                </a:cubicBezTo>
                <a:cubicBezTo>
                  <a:pt x="3757995" y="37453"/>
                  <a:pt x="3733873" y="34279"/>
                  <a:pt x="3710385" y="31740"/>
                </a:cubicBezTo>
                <a:cubicBezTo>
                  <a:pt x="3686263" y="28566"/>
                  <a:pt x="3662141" y="26027"/>
                  <a:pt x="3638018" y="23487"/>
                </a:cubicBezTo>
                <a:cubicBezTo>
                  <a:pt x="3613896" y="20948"/>
                  <a:pt x="3589774" y="18409"/>
                  <a:pt x="3565652" y="16505"/>
                </a:cubicBezTo>
                <a:cubicBezTo>
                  <a:pt x="3541529" y="14600"/>
                  <a:pt x="3517407" y="12696"/>
                  <a:pt x="3493285" y="10792"/>
                </a:cubicBezTo>
                <a:cubicBezTo>
                  <a:pt x="3469163" y="8887"/>
                  <a:pt x="3445040" y="7618"/>
                  <a:pt x="3420918" y="6348"/>
                </a:cubicBezTo>
                <a:cubicBezTo>
                  <a:pt x="3396796" y="5078"/>
                  <a:pt x="3372673" y="3809"/>
                  <a:pt x="3348551" y="3174"/>
                </a:cubicBezTo>
                <a:cubicBezTo>
                  <a:pt x="3324429" y="2539"/>
                  <a:pt x="3300307" y="1270"/>
                  <a:pt x="3276184" y="1270"/>
                </a:cubicBezTo>
                <a:cubicBezTo>
                  <a:pt x="3252062" y="1270"/>
                  <a:pt x="3227940" y="0"/>
                  <a:pt x="3203818" y="0"/>
                </a:cubicBezTo>
                <a:cubicBezTo>
                  <a:pt x="3179695" y="0"/>
                  <a:pt x="3155573" y="0"/>
                  <a:pt x="3131451" y="0"/>
                </a:cubicBezTo>
                <a:cubicBezTo>
                  <a:pt x="3107329" y="0"/>
                  <a:pt x="3083206" y="0"/>
                  <a:pt x="3059084" y="1270"/>
                </a:cubicBezTo>
                <a:cubicBezTo>
                  <a:pt x="3034962" y="1270"/>
                  <a:pt x="3010839" y="2539"/>
                  <a:pt x="2986717" y="3174"/>
                </a:cubicBezTo>
                <a:cubicBezTo>
                  <a:pt x="2962595" y="3809"/>
                  <a:pt x="2938473" y="5078"/>
                  <a:pt x="2914351" y="6348"/>
                </a:cubicBezTo>
                <a:cubicBezTo>
                  <a:pt x="2890228" y="7618"/>
                  <a:pt x="2866106" y="8887"/>
                  <a:pt x="2841984" y="10792"/>
                </a:cubicBezTo>
                <a:cubicBezTo>
                  <a:pt x="2817861" y="12061"/>
                  <a:pt x="2793739" y="13966"/>
                  <a:pt x="2769617" y="15870"/>
                </a:cubicBezTo>
                <a:cubicBezTo>
                  <a:pt x="2745495" y="17774"/>
                  <a:pt x="2721372" y="19679"/>
                  <a:pt x="2697250" y="22218"/>
                </a:cubicBezTo>
                <a:cubicBezTo>
                  <a:pt x="2673128" y="24122"/>
                  <a:pt x="2649005" y="26661"/>
                  <a:pt x="2624883" y="29201"/>
                </a:cubicBezTo>
                <a:cubicBezTo>
                  <a:pt x="2600761" y="31740"/>
                  <a:pt x="2576639" y="34279"/>
                  <a:pt x="2552517" y="37453"/>
                </a:cubicBezTo>
                <a:cubicBezTo>
                  <a:pt x="2528394" y="40627"/>
                  <a:pt x="2504272" y="43166"/>
                  <a:pt x="2480784" y="46340"/>
                </a:cubicBezTo>
                <a:cubicBezTo>
                  <a:pt x="2456662" y="49514"/>
                  <a:pt x="2433175" y="52688"/>
                  <a:pt x="2409053" y="56497"/>
                </a:cubicBezTo>
                <a:cubicBezTo>
                  <a:pt x="2384930" y="60306"/>
                  <a:pt x="2361443" y="63480"/>
                  <a:pt x="2337321" y="67288"/>
                </a:cubicBezTo>
                <a:cubicBezTo>
                  <a:pt x="2313198" y="71097"/>
                  <a:pt x="2289711" y="74906"/>
                  <a:pt x="2265588" y="78715"/>
                </a:cubicBezTo>
                <a:cubicBezTo>
                  <a:pt x="2241466" y="82524"/>
                  <a:pt x="2217979" y="86967"/>
                  <a:pt x="2193857" y="91411"/>
                </a:cubicBezTo>
                <a:cubicBezTo>
                  <a:pt x="2169734" y="95854"/>
                  <a:pt x="2146247" y="100298"/>
                  <a:pt x="2122759" y="104741"/>
                </a:cubicBezTo>
                <a:cubicBezTo>
                  <a:pt x="2099272" y="109185"/>
                  <a:pt x="2075150" y="114263"/>
                  <a:pt x="2051662" y="119342"/>
                </a:cubicBezTo>
                <a:cubicBezTo>
                  <a:pt x="2028175" y="124420"/>
                  <a:pt x="2004052" y="129498"/>
                  <a:pt x="1980565" y="134577"/>
                </a:cubicBezTo>
                <a:cubicBezTo>
                  <a:pt x="1957077" y="139655"/>
                  <a:pt x="1932955" y="144734"/>
                  <a:pt x="1909468" y="150447"/>
                </a:cubicBezTo>
                <a:cubicBezTo>
                  <a:pt x="1885980" y="156160"/>
                  <a:pt x="1862493" y="161238"/>
                  <a:pt x="1839005" y="166951"/>
                </a:cubicBezTo>
                <a:cubicBezTo>
                  <a:pt x="1815518" y="172665"/>
                  <a:pt x="1792030" y="178378"/>
                  <a:pt x="1768543" y="184726"/>
                </a:cubicBezTo>
                <a:cubicBezTo>
                  <a:pt x="1745055" y="190439"/>
                  <a:pt x="1721568" y="196787"/>
                  <a:pt x="1698080" y="203135"/>
                </a:cubicBezTo>
                <a:cubicBezTo>
                  <a:pt x="1674593" y="209483"/>
                  <a:pt x="1651106" y="215831"/>
                  <a:pt x="1627618" y="222179"/>
                </a:cubicBezTo>
                <a:cubicBezTo>
                  <a:pt x="1604131" y="228527"/>
                  <a:pt x="1580643" y="234875"/>
                  <a:pt x="1557790" y="241857"/>
                </a:cubicBezTo>
                <a:cubicBezTo>
                  <a:pt x="1534303" y="248205"/>
                  <a:pt x="1511450" y="255188"/>
                  <a:pt x="1487963" y="262171"/>
                </a:cubicBezTo>
                <a:cubicBezTo>
                  <a:pt x="1464475" y="269154"/>
                  <a:pt x="1441623" y="276136"/>
                  <a:pt x="1418135" y="283119"/>
                </a:cubicBezTo>
                <a:cubicBezTo>
                  <a:pt x="1394648" y="290102"/>
                  <a:pt x="1371795" y="297720"/>
                  <a:pt x="1348308" y="304702"/>
                </a:cubicBezTo>
                <a:cubicBezTo>
                  <a:pt x="1325455" y="312320"/>
                  <a:pt x="1301968" y="319303"/>
                  <a:pt x="1279115" y="326920"/>
                </a:cubicBezTo>
                <a:cubicBezTo>
                  <a:pt x="1256262" y="334538"/>
                  <a:pt x="1232775" y="342155"/>
                  <a:pt x="1209922" y="349773"/>
                </a:cubicBezTo>
                <a:cubicBezTo>
                  <a:pt x="1187069" y="357390"/>
                  <a:pt x="1164217" y="365008"/>
                  <a:pt x="1141364" y="373260"/>
                </a:cubicBezTo>
                <a:cubicBezTo>
                  <a:pt x="1118511" y="381513"/>
                  <a:pt x="1095659" y="389130"/>
                  <a:pt x="1072806" y="397383"/>
                </a:cubicBezTo>
                <a:cubicBezTo>
                  <a:pt x="1049953" y="405635"/>
                  <a:pt x="1027101" y="413887"/>
                  <a:pt x="1004248" y="422140"/>
                </a:cubicBezTo>
                <a:cubicBezTo>
                  <a:pt x="981395" y="430392"/>
                  <a:pt x="958543" y="438644"/>
                  <a:pt x="936325" y="446897"/>
                </a:cubicBezTo>
                <a:cubicBezTo>
                  <a:pt x="913472" y="455149"/>
                  <a:pt x="891254" y="464036"/>
                  <a:pt x="868402" y="472289"/>
                </a:cubicBezTo>
                <a:cubicBezTo>
                  <a:pt x="845549" y="481176"/>
                  <a:pt x="823331" y="489428"/>
                  <a:pt x="800478" y="498315"/>
                </a:cubicBezTo>
                <a:cubicBezTo>
                  <a:pt x="778260" y="507202"/>
                  <a:pt x="755408" y="516090"/>
                  <a:pt x="733190" y="524977"/>
                </a:cubicBezTo>
                <a:cubicBezTo>
                  <a:pt x="710972" y="533864"/>
                  <a:pt x="688119" y="542751"/>
                  <a:pt x="665901" y="552273"/>
                </a:cubicBezTo>
                <a:cubicBezTo>
                  <a:pt x="643684" y="561160"/>
                  <a:pt x="621466" y="570682"/>
                  <a:pt x="599248" y="579569"/>
                </a:cubicBezTo>
                <a:cubicBezTo>
                  <a:pt x="577030" y="588456"/>
                  <a:pt x="554812" y="597978"/>
                  <a:pt x="532594" y="607500"/>
                </a:cubicBezTo>
                <a:cubicBezTo>
                  <a:pt x="510376" y="617022"/>
                  <a:pt x="488158" y="626544"/>
                  <a:pt x="465941" y="636066"/>
                </a:cubicBezTo>
                <a:cubicBezTo>
                  <a:pt x="443723" y="645588"/>
                  <a:pt x="421505" y="655745"/>
                  <a:pt x="399922" y="665267"/>
                </a:cubicBezTo>
                <a:cubicBezTo>
                  <a:pt x="377704" y="675423"/>
                  <a:pt x="355486" y="684945"/>
                  <a:pt x="333903" y="695102"/>
                </a:cubicBezTo>
                <a:cubicBezTo>
                  <a:pt x="311685" y="705259"/>
                  <a:pt x="289467" y="715416"/>
                  <a:pt x="267884" y="725572"/>
                </a:cubicBezTo>
                <a:cubicBezTo>
                  <a:pt x="245666" y="735729"/>
                  <a:pt x="224083" y="746521"/>
                  <a:pt x="201865" y="757312"/>
                </a:cubicBezTo>
                <a:cubicBezTo>
                  <a:pt x="179647" y="768104"/>
                  <a:pt x="157430" y="778895"/>
                  <a:pt x="135846" y="789687"/>
                </a:cubicBezTo>
                <a:cubicBezTo>
                  <a:pt x="74271" y="825870"/>
                  <a:pt x="3174" y="869671"/>
                  <a:pt x="3174" y="869671"/>
                </a:cubicBezTo>
                <a:lnTo>
                  <a:pt x="3174" y="44683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42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27646" y="170953"/>
            <a:ext cx="879982" cy="382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90523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2159659" cy="1902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04"/>
            <a:ext cx="2159659" cy="1902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1_Заголовок и пункты">
  <p:cSld name="1_Заголовок и пункты">
    <p:spTree>
      <p:nvGrpSpPr>
        <p:cNvPr id="1" name="Shape 19"/>
        <p:cNvGrpSpPr/>
        <p:nvPr/>
      </p:nvGrpSpPr>
      <p:grpSpPr>
        <a:xfrm>
          <a:off x="0" y="0"/>
          <a:ext cx="0" cy="0"/>
        </a:xfrm>
      </p:grpSpPr>
      <p:sp>
        <p:nvSpPr>
          <p:cNvPr id="20" name="Google Shape;20;p43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1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Пустой">
  <p:cSld name="Пустой">
    <p:spTree>
      <p:nvGrpSpPr>
        <p:cNvPr id="1" name="Shape 21"/>
        <p:cNvGrpSpPr/>
        <p:nvPr/>
      </p:nvGrpSpPr>
      <p:grpSpPr>
        <a:xfrm>
          <a:off x="0" y="0"/>
          <a:ext cx="0" cy="0"/>
        </a:xfrm>
      </p:grpSpPr>
      <p:sp>
        <p:nvSpPr>
          <p:cNvPr id="22" name="Google Shape;22;p44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png" /><Relationship Id="rId5" Type="http://schemas.openxmlformats.org/officeDocument/2006/relationships/image" Target="../media/image2.png" /><Relationship Id="rId6" Type="http://schemas.openxmlformats.org/officeDocument/2006/relationships/image" Target="../media/image4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</a:xfrm>
      </p:grpSpPr>
      <p:pic>
        <p:nvPicPr>
          <p:cNvPr id="6" name="Google Shape;6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462" y="187429"/>
            <a:ext cx="879982" cy="38242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41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1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8" name="Google Shape;8;p41"/>
          <p:cNvCxnSpPr/>
          <p:nvPr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"/>
            <a:headEnd type="none" w="sm" len="sm"/>
            <a:tailEnd type="none" w="sm" len="sm"/>
          </a:ln>
        </p:spPr>
      </p:cxnSp>
      <p:pic>
        <p:nvPicPr>
          <p:cNvPr id="9" name="Google Shape;9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0339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41"/>
          <p:cNvCxnSpPr/>
          <p:nvPr/>
        </p:nvCxnSpPr>
        <p:spPr>
          <a:xfrm>
            <a:off x="247462" y="4803775"/>
            <a:ext cx="8580205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"/>
            <a:headEnd type="none" w="sm" len="sm"/>
            <a:tailEnd type="none" w="sm" len="sm"/>
          </a:ln>
        </p:spPr>
      </p:cxnSp>
      <p:sp>
        <p:nvSpPr>
          <p:cNvPr id="11" name="Google Shape;11;p41"/>
          <p:cNvSpPr txBox="1"/>
          <p:nvPr/>
        </p:nvSpPr>
        <p:spPr>
          <a:xfrm>
            <a:off x="3323738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lang="ru-RU" sz="1000" b="0" i="0" u="none" strike="noStrike" cap="none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Десятый этап Всероссийской просветительской Эстафеты «Мои финансы»</a:t>
            </a:r>
            <a:endParaRPr sz="1000" b="0" i="0" u="none" strike="noStrike" cap="none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Relationship Id="rId4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slide" Target="slide12.xml" TargetMode="Internal" /><Relationship Id="rId4" Type="http://schemas.openxmlformats.org/officeDocument/2006/relationships/slide" Target="slide13.xml" TargetMode="Internal" /><Relationship Id="rId5" Type="http://schemas.openxmlformats.org/officeDocument/2006/relationships/slide" Target="slide14.xml" TargetMode="Internal" /><Relationship Id="rId6" Type="http://schemas.openxmlformats.org/officeDocument/2006/relationships/slide" Target="slide15.xml" TargetMode="Internal" /><Relationship Id="rId7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slide" Target="slide11.xml" TargetMode="Internal" /><Relationship Id="rId4" Type="http://schemas.openxmlformats.org/officeDocument/2006/relationships/image" Target="../media/image1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5.jpeg" /><Relationship Id="rId4" Type="http://schemas.openxmlformats.org/officeDocument/2006/relationships/slide" Target="slide11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slide" Target="slide11.xml" TargetMode="Internal" /><Relationship Id="rId4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slide" Target="slide11.xml" TargetMode="Internal" /><Relationship Id="rId4" Type="http://schemas.openxmlformats.org/officeDocument/2006/relationships/image" Target="../media/image1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1.png" /><Relationship Id="rId4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4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5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27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28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2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30.png" /><Relationship Id="rId4" Type="http://schemas.openxmlformats.org/officeDocument/2006/relationships/image" Target="../media/image3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32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33.jpeg" /><Relationship Id="rId4" Type="http://schemas.openxmlformats.org/officeDocument/2006/relationships/image" Target="../media/image34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35.png" /><Relationship Id="rId4" Type="http://schemas.openxmlformats.org/officeDocument/2006/relationships/image" Target="../media/image36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36.jpeg" /><Relationship Id="rId4" Type="http://schemas.openxmlformats.org/officeDocument/2006/relationships/image" Target="../media/image35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36.jpeg" /><Relationship Id="rId4" Type="http://schemas.openxmlformats.org/officeDocument/2006/relationships/image" Target="../media/image35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3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0.xml" /><Relationship Id="rId3" Type="http://schemas.openxmlformats.org/officeDocument/2006/relationships/image" Target="../media/image38.jpeg" /><Relationship Id="rId4" Type="http://schemas.openxmlformats.org/officeDocument/2006/relationships/image" Target="../media/image39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7.png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40.png" /><Relationship Id="rId4" Type="http://schemas.openxmlformats.org/officeDocument/2006/relationships/image" Target="../media/image41.png" /><Relationship Id="rId5" Type="http://schemas.openxmlformats.org/officeDocument/2006/relationships/image" Target="../media/image42.png" /><Relationship Id="rId6" Type="http://schemas.openxmlformats.org/officeDocument/2006/relationships/image" Target="../media/image43.png" /><Relationship Id="rId7" Type="http://schemas.openxmlformats.org/officeDocument/2006/relationships/image" Target="../media/image44.png" /><Relationship Id="rId8" Type="http://schemas.openxmlformats.org/officeDocument/2006/relationships/image" Target="../media/image45.png" /><Relationship Id="rId9" Type="http://schemas.openxmlformats.org/officeDocument/2006/relationships/image" Target="../media/image4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</a:xfrm>
      </p:grpSpPr>
      <p:sp>
        <p:nvSpPr>
          <p:cNvPr id="77" name="Google Shape;77;p1"/>
          <p:cNvSpPr txBox="1"/>
          <p:nvPr/>
        </p:nvSpPr>
        <p:spPr>
          <a:xfrm>
            <a:off x="2155377" y="174604"/>
            <a:ext cx="3020127" cy="409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F9485"/>
              </a:buClr>
              <a:buSzPts val="1400"/>
              <a:buFont typeface="Arial"/>
              <a:buNone/>
            </a:pPr>
            <a:r>
              <a:rPr lang="ru-RU" sz="10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Десятый этап </a:t>
            </a:r>
            <a:r>
              <a:rPr lang="ru-RU" sz="1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lang="ru-RU" sz="1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sz="10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"/>
          <p:cNvSpPr txBox="1">
            <a:spLocks noGrp="1"/>
          </p:cNvSpPr>
          <p:nvPr>
            <p:ph type="title"/>
          </p:nvPr>
        </p:nvSpPr>
        <p:spPr>
          <a:xfrm>
            <a:off x="301450" y="2311614"/>
            <a:ext cx="5540375" cy="1258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Личные финансы </a:t>
            </a:r>
            <a:br>
              <a:rPr lang="ru-RU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 господдержкой</a:t>
            </a:r>
            <a:endParaRPr sz="6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473811" y="4156911"/>
            <a:ext cx="3020127" cy="54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спикер,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должность спикера </a:t>
            </a:r>
            <a:endParaRPr sz="14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1" name="Google Shape;81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5632" y="810945"/>
            <a:ext cx="4956819" cy="426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41"/>
        <p:cNvGrpSpPr/>
        <p:nvPr/>
      </p:nvGrpSpPr>
      <p:grpSpPr>
        <a:xfrm>
          <a:off x="0" y="0"/>
          <a:ext cx="0" cy="0"/>
        </a:xfrm>
      </p:grpSpPr>
      <p:sp>
        <p:nvSpPr>
          <p:cNvPr id="1142" name="Google Shape;1142;p10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Образовательный кредит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10"/>
          <p:cNvSpPr/>
          <p:nvPr/>
        </p:nvSpPr>
        <p:spPr>
          <a:xfrm>
            <a:off x="293654" y="1785084"/>
            <a:ext cx="4176544" cy="2860395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10"/>
          <p:cNvSpPr txBox="1"/>
          <p:nvPr/>
        </p:nvSpPr>
        <p:spPr>
          <a:xfrm>
            <a:off x="446359" y="2227028"/>
            <a:ext cx="3734211" cy="2336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marR="0" lvl="0" indent="-28575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быть гражданином </a:t>
            </a:r>
            <a:b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Российской Федерации, минимальный возраст – 14 лет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вуз или колледж имеет действующую государственную аккредитацию </a:t>
            </a:r>
            <a:b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лицензию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специальность входит в перечень приоритетных направлений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10"/>
          <p:cNvSpPr txBox="1"/>
          <p:nvPr/>
        </p:nvSpPr>
        <p:spPr>
          <a:xfrm>
            <a:off x="287338" y="1141934"/>
            <a:ext cx="8820300" cy="74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кредит, где государство субсидирует процентную ставку. Для заёмщика фиксированная ставка 3% годовых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10"/>
          <p:cNvSpPr txBox="1"/>
          <p:nvPr/>
        </p:nvSpPr>
        <p:spPr>
          <a:xfrm>
            <a:off x="395457" y="1821437"/>
            <a:ext cx="4176543" cy="550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Условия: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10"/>
          <p:cNvSpPr/>
          <p:nvPr/>
        </p:nvSpPr>
        <p:spPr>
          <a:xfrm>
            <a:off x="4650052" y="1785085"/>
            <a:ext cx="4176544" cy="1881630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10"/>
          <p:cNvSpPr txBox="1"/>
          <p:nvPr/>
        </p:nvSpPr>
        <p:spPr>
          <a:xfrm>
            <a:off x="4799980" y="2291104"/>
            <a:ext cx="3796896" cy="143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весь срок обучения + девять месяцев после окончания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нужно гасить только проценты, начисляемые на выплаченные на данный момент деньги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10"/>
          <p:cNvSpPr txBox="1"/>
          <p:nvPr/>
        </p:nvSpPr>
        <p:spPr>
          <a:xfrm>
            <a:off x="4735098" y="1821437"/>
            <a:ext cx="3796896" cy="550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Льготный период: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" name="Google Shape;1150;p10"/>
          <p:cNvSpPr/>
          <p:nvPr/>
        </p:nvSpPr>
        <p:spPr>
          <a:xfrm>
            <a:off x="4650052" y="3831313"/>
            <a:ext cx="4176544" cy="814166"/>
          </a:xfrm>
          <a:prstGeom prst="roundRect">
            <a:avLst>
              <a:gd name="adj" fmla="val 18925"/>
            </a:avLst>
          </a:prstGeom>
          <a:noFill/>
          <a:ln w="34925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p10"/>
          <p:cNvSpPr txBox="1"/>
          <p:nvPr/>
        </p:nvSpPr>
        <p:spPr>
          <a:xfrm>
            <a:off x="4799980" y="3766735"/>
            <a:ext cx="3664400" cy="978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Отчисление из учебного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заведения = конец льготного периода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повышение ставки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2" name="Google Shape;1152;p10"/>
          <p:cNvPicPr preferRelativeResize="0"/>
          <p:nvPr/>
        </p:nvPicPr>
        <p:blipFill>
          <a:blip r:embed="rId3">
            <a:alphaModFix/>
          </a:blip>
          <a:srcRect r="54920"/>
          <a:stretch>
            <a:fillRect/>
          </a:stretch>
        </p:blipFill>
        <p:spPr>
          <a:xfrm>
            <a:off x="4003505" y="1829911"/>
            <a:ext cx="365505" cy="378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3" name="Google Shape;1153;p10"/>
          <p:cNvPicPr preferRelativeResize="0"/>
          <p:nvPr/>
        </p:nvPicPr>
        <p:blipFill>
          <a:blip r:embed="rId3">
            <a:alphaModFix/>
          </a:blip>
          <a:srcRect l="50786"/>
          <a:stretch>
            <a:fillRect/>
          </a:stretch>
        </p:blipFill>
        <p:spPr>
          <a:xfrm>
            <a:off x="8356209" y="1829911"/>
            <a:ext cx="399026" cy="378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4" name="Google Shape;1154;p10"/>
          <p:cNvPicPr preferRelativeResize="0"/>
          <p:nvPr/>
        </p:nvPicPr>
        <p:blipFill>
          <a:blip r:embed="rId4">
            <a:alphaModFix/>
          </a:blip>
          <a:srcRect l="69575"/>
          <a:stretch>
            <a:fillRect/>
          </a:stretch>
        </p:blipFill>
        <p:spPr>
          <a:xfrm>
            <a:off x="8445134" y="3892654"/>
            <a:ext cx="335008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1155" name="Google Shape;1155;p10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59"/>
        <p:cNvGrpSpPr/>
        <p:nvPr/>
      </p:nvGrpSpPr>
      <p:grpSpPr>
        <a:xfrm>
          <a:off x="0" y="0"/>
          <a:ext cx="0" cy="0"/>
        </a:xfrm>
      </p:grpSpPr>
      <p:sp>
        <p:nvSpPr>
          <p:cNvPr id="1160" name="Google Shape;1160;p11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и образование: какой путь выбрать?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11">
            <a:hlinkClick r:id="rId3" action="ppaction://hlinksldjump"/>
          </p:cNvPr>
          <p:cNvSpPr/>
          <p:nvPr/>
        </p:nvSpPr>
        <p:spPr>
          <a:xfrm>
            <a:off x="3900331" y="1486249"/>
            <a:ext cx="4033433" cy="624940"/>
          </a:xfrm>
          <a:prstGeom prst="roundRect">
            <a:avLst>
              <a:gd name="adj" fmla="val 29962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2" name="Google Shape;1162;p11"/>
          <p:cNvSpPr txBox="1"/>
          <p:nvPr/>
        </p:nvSpPr>
        <p:spPr>
          <a:xfrm>
            <a:off x="4429230" y="1641660"/>
            <a:ext cx="3300832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Сразу выйти на рынок труда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3" name="Google Shape;1163;p11">
            <a:hlinkClick r:id="rId4" action="ppaction://hlinksldjump"/>
          </p:cNvPr>
          <p:cNvSpPr/>
          <p:nvPr/>
        </p:nvSpPr>
        <p:spPr>
          <a:xfrm>
            <a:off x="3900331" y="2255176"/>
            <a:ext cx="4033433" cy="624940"/>
          </a:xfrm>
          <a:prstGeom prst="roundRect">
            <a:avLst>
              <a:gd name="adj" fmla="val 29962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" name="Google Shape;1164;p11"/>
          <p:cNvSpPr txBox="1"/>
          <p:nvPr/>
        </p:nvSpPr>
        <p:spPr>
          <a:xfrm>
            <a:off x="4429230" y="2417311"/>
            <a:ext cx="3300832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Поступить на бюджет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11">
            <a:hlinkClick r:id="rId5" action="ppaction://hlinksldjump"/>
          </p:cNvPr>
          <p:cNvSpPr/>
          <p:nvPr/>
        </p:nvSpPr>
        <p:spPr>
          <a:xfrm>
            <a:off x="3900331" y="3024104"/>
            <a:ext cx="4033433" cy="624940"/>
          </a:xfrm>
          <a:prstGeom prst="roundRect">
            <a:avLst>
              <a:gd name="adj" fmla="val 29962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p11"/>
          <p:cNvSpPr txBox="1"/>
          <p:nvPr/>
        </p:nvSpPr>
        <p:spPr>
          <a:xfrm>
            <a:off x="4429230" y="3187524"/>
            <a:ext cx="3300832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Выбрать целевое обучение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11">
            <a:hlinkClick r:id="rId6" action="ppaction://hlinksldjump"/>
          </p:cNvPr>
          <p:cNvSpPr/>
          <p:nvPr/>
        </p:nvSpPr>
        <p:spPr>
          <a:xfrm>
            <a:off x="3900331" y="3793030"/>
            <a:ext cx="4033433" cy="767133"/>
          </a:xfrm>
          <a:prstGeom prst="roundRect">
            <a:avLst>
              <a:gd name="adj" fmla="val 29962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11"/>
          <p:cNvSpPr txBox="1"/>
          <p:nvPr/>
        </p:nvSpPr>
        <p:spPr>
          <a:xfrm>
            <a:off x="4429230" y="3801040"/>
            <a:ext cx="3565494" cy="76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Поступить на платное обучение </a:t>
            </a:r>
            <a:b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 использованием образовательного кредита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p11"/>
          <p:cNvSpPr/>
          <p:nvPr/>
        </p:nvSpPr>
        <p:spPr>
          <a:xfrm>
            <a:off x="4021282" y="1625854"/>
            <a:ext cx="346988" cy="346988"/>
          </a:xfrm>
          <a:prstGeom prst="ellipse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11"/>
          <p:cNvSpPr txBox="1"/>
          <p:nvPr/>
        </p:nvSpPr>
        <p:spPr>
          <a:xfrm>
            <a:off x="4060898" y="1633539"/>
            <a:ext cx="346988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11"/>
          <p:cNvSpPr/>
          <p:nvPr/>
        </p:nvSpPr>
        <p:spPr>
          <a:xfrm>
            <a:off x="4021282" y="2409627"/>
            <a:ext cx="346988" cy="346988"/>
          </a:xfrm>
          <a:prstGeom prst="ellipse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11"/>
          <p:cNvSpPr txBox="1"/>
          <p:nvPr/>
        </p:nvSpPr>
        <p:spPr>
          <a:xfrm>
            <a:off x="4060898" y="2417311"/>
            <a:ext cx="346988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11"/>
          <p:cNvSpPr/>
          <p:nvPr/>
        </p:nvSpPr>
        <p:spPr>
          <a:xfrm>
            <a:off x="4042142" y="3163710"/>
            <a:ext cx="346988" cy="346988"/>
          </a:xfrm>
          <a:prstGeom prst="ellipse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11"/>
          <p:cNvSpPr txBox="1"/>
          <p:nvPr/>
        </p:nvSpPr>
        <p:spPr>
          <a:xfrm>
            <a:off x="4081758" y="3171394"/>
            <a:ext cx="346988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11"/>
          <p:cNvSpPr/>
          <p:nvPr/>
        </p:nvSpPr>
        <p:spPr>
          <a:xfrm>
            <a:off x="4042142" y="4001270"/>
            <a:ext cx="346988" cy="346988"/>
          </a:xfrm>
          <a:prstGeom prst="ellipse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6" name="Google Shape;1176;p11"/>
          <p:cNvSpPr txBox="1"/>
          <p:nvPr/>
        </p:nvSpPr>
        <p:spPr>
          <a:xfrm>
            <a:off x="4081758" y="4008954"/>
            <a:ext cx="346988" cy="30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7" name="Google Shape;1177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561" y="1228255"/>
            <a:ext cx="2679228" cy="3553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81"/>
        <p:cNvGrpSpPr/>
        <p:nvPr/>
      </p:nvGrpSpPr>
      <p:grpSpPr>
        <a:xfrm>
          <a:off x="0" y="0"/>
          <a:ext cx="0" cy="0"/>
        </a:xfrm>
      </p:grpSpPr>
      <p:sp>
        <p:nvSpPr>
          <p:cNvPr id="1182" name="Google Shape;1182;p12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и образование: какой путь выбрать?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12"/>
          <p:cNvSpPr/>
          <p:nvPr/>
        </p:nvSpPr>
        <p:spPr>
          <a:xfrm>
            <a:off x="230028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" name="Google Shape;1184;p12"/>
          <p:cNvSpPr/>
          <p:nvPr/>
        </p:nvSpPr>
        <p:spPr>
          <a:xfrm>
            <a:off x="567213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" name="Google Shape;1185;p12"/>
          <p:cNvSpPr txBox="1"/>
          <p:nvPr/>
        </p:nvSpPr>
        <p:spPr>
          <a:xfrm>
            <a:off x="2231333" y="1341629"/>
            <a:ext cx="4864550" cy="322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Сразу выйти на рынок труда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6" name="Google Shape;1186;p12"/>
          <p:cNvSpPr txBox="1"/>
          <p:nvPr/>
        </p:nvSpPr>
        <p:spPr>
          <a:xfrm>
            <a:off x="2332587" y="1925449"/>
            <a:ext cx="3264505" cy="1933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Плюсы: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получает доход уже сегодня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несёт расходов на обучение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оформляет кредит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откладывает начало карьеры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0466B2E-86FF-D872-8A99-F8C28386042A}"/>
              </a:ext>
            </a:extLst>
          </p:cNvPr>
          <p:cNvGrpSpPr/>
          <p:nvPr/>
        </p:nvGrpSpPr>
        <p:grpSpPr>
          <a:xfrm>
            <a:off x="4271962" y="4211078"/>
            <a:ext cx="2486026" cy="362674"/>
            <a:chOff x="4271962" y="4355434"/>
            <a:chExt cx="2486026" cy="362674"/>
          </a:xfrm>
        </p:grpSpPr>
        <p:sp>
          <p:nvSpPr>
            <p:cNvPr id="1187" name="Google Shape;1187;p12">
              <a:hlinkClick r:id="rId3" action="ppaction://hlinksldjump"/>
            </p:cNvPr>
            <p:cNvSpPr/>
            <p:nvPr/>
          </p:nvSpPr>
          <p:spPr>
            <a:xfrm>
              <a:off x="4271962" y="4355434"/>
              <a:ext cx="2486026" cy="362674"/>
            </a:xfrm>
            <a:prstGeom prst="roundRect">
              <a:avLst>
                <a:gd name="adj" fmla="val 16667"/>
              </a:avLst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12"/>
            <p:cNvSpPr txBox="1"/>
            <p:nvPr/>
          </p:nvSpPr>
          <p:spPr>
            <a:xfrm>
              <a:off x="4271962" y="4388720"/>
              <a:ext cx="248602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ru-RU" sz="1400" b="1" i="0" u="none" strike="noStrike" cap="none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  <a:hlinkClick r:id="rId3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ВЕРНУТЬСЯ К СПИСКУ</a:t>
              </a:r>
              <a:endParaRPr sz="14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9" name="Google Shape;1189;p12"/>
          <p:cNvSpPr txBox="1"/>
          <p:nvPr/>
        </p:nvSpPr>
        <p:spPr>
          <a:xfrm>
            <a:off x="5704436" y="1933741"/>
            <a:ext cx="3264505" cy="1728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Минусы: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рост доходов будет ограничен, если работа не высококвалифицированная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нет доступа к некоторым профессиям и карьерным возможностям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47D3584-6E29-EEE6-DC3F-59D57E526758}"/>
              </a:ext>
            </a:extLst>
          </p:cNvPr>
          <p:cNvGrpSpPr/>
          <p:nvPr/>
        </p:nvGrpSpPr>
        <p:grpSpPr>
          <a:xfrm>
            <a:off x="8536985" y="1933741"/>
            <a:ext cx="289328" cy="289328"/>
            <a:chOff x="8536985" y="2870648"/>
            <a:chExt cx="289328" cy="289328"/>
          </a:xfrm>
        </p:grpSpPr>
        <p:sp>
          <p:nvSpPr>
            <p:cNvPr id="1190" name="Google Shape;1190;p12"/>
            <p:cNvSpPr/>
            <p:nvPr/>
          </p:nvSpPr>
          <p:spPr>
            <a:xfrm>
              <a:off x="8536985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12"/>
            <p:cNvSpPr/>
            <p:nvPr/>
          </p:nvSpPr>
          <p:spPr>
            <a:xfrm>
              <a:off x="8593221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AC62019-7EB2-0942-B506-8AC570AFF89E}"/>
              </a:ext>
            </a:extLst>
          </p:cNvPr>
          <p:cNvGrpSpPr/>
          <p:nvPr/>
        </p:nvGrpSpPr>
        <p:grpSpPr>
          <a:xfrm>
            <a:off x="5146754" y="1956248"/>
            <a:ext cx="289328" cy="289328"/>
            <a:chOff x="5146754" y="2870648"/>
            <a:chExt cx="289328" cy="289328"/>
          </a:xfrm>
        </p:grpSpPr>
        <p:sp>
          <p:nvSpPr>
            <p:cNvPr id="1192" name="Google Shape;1192;p12"/>
            <p:cNvSpPr/>
            <p:nvPr/>
          </p:nvSpPr>
          <p:spPr>
            <a:xfrm>
              <a:off x="5146754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12"/>
            <p:cNvSpPr/>
            <p:nvPr/>
          </p:nvSpPr>
          <p:spPr>
            <a:xfrm>
              <a:off x="5202990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12"/>
            <p:cNvSpPr/>
            <p:nvPr/>
          </p:nvSpPr>
          <p:spPr>
            <a:xfrm rot="-5400001">
              <a:off x="5202989" y="2993134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95" name="Google Shape;1195;p12"/>
          <p:cNvPicPr preferRelativeResize="0"/>
          <p:nvPr/>
        </p:nvPicPr>
        <p:blipFill>
          <a:blip r:embed="rId4">
            <a:alphaModFix/>
          </a:blip>
          <a:srcRect l="27662" r="30099"/>
          <a:stretch>
            <a:fillRect/>
          </a:stretch>
        </p:blipFill>
        <p:spPr>
          <a:xfrm>
            <a:off x="104435" y="1475711"/>
            <a:ext cx="2100263" cy="3314908"/>
          </a:xfrm>
          <a:prstGeom prst="rect">
            <a:avLst/>
          </a:prstGeom>
          <a:noFill/>
          <a:ln>
            <a:noFill/>
          </a:ln>
        </p:spPr>
      </p:pic>
      <p:sp>
        <p:nvSpPr>
          <p:cNvPr id="1196" name="Google Shape;1196;p12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00"/>
        <p:cNvGrpSpPr/>
        <p:nvPr/>
      </p:nvGrpSpPr>
      <p:grpSpPr>
        <a:xfrm>
          <a:off x="0" y="0"/>
          <a:ext cx="0" cy="0"/>
        </a:xfrm>
      </p:grpSpPr>
      <p:sp>
        <p:nvSpPr>
          <p:cNvPr id="2" name="Google Shape;1183;p12">
            <a:extLst>
              <a:ext uri="{FF2B5EF4-FFF2-40B4-BE49-F238E27FC236}">
                <a16:creationId xmlns:a16="http://schemas.microsoft.com/office/drawing/2014/main" id="{388C9076-00AE-ECFB-4384-8567B5A46A8F}"/>
              </a:ext>
            </a:extLst>
          </p:cNvPr>
          <p:cNvSpPr/>
          <p:nvPr/>
        </p:nvSpPr>
        <p:spPr>
          <a:xfrm>
            <a:off x="230028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184;p12">
            <a:extLst>
              <a:ext uri="{FF2B5EF4-FFF2-40B4-BE49-F238E27FC236}">
                <a16:creationId xmlns:a16="http://schemas.microsoft.com/office/drawing/2014/main" id="{FDDA52ED-3949-3912-785A-58479F91D098}"/>
              </a:ext>
            </a:extLst>
          </p:cNvPr>
          <p:cNvSpPr/>
          <p:nvPr/>
        </p:nvSpPr>
        <p:spPr>
          <a:xfrm>
            <a:off x="567213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1" name="Google Shape;1201;p13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и образование: какой путь выбрать?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4" name="Google Shape;1204;p13"/>
          <p:cNvSpPr txBox="1"/>
          <p:nvPr/>
        </p:nvSpPr>
        <p:spPr>
          <a:xfrm>
            <a:off x="2274410" y="1005782"/>
            <a:ext cx="2513252" cy="655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/>
              <a:t>.   </a:t>
            </a: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Поступить на бюджет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5" name="Google Shape;1205;p13"/>
          <p:cNvSpPr txBox="1"/>
          <p:nvPr/>
        </p:nvSpPr>
        <p:spPr>
          <a:xfrm>
            <a:off x="2336340" y="1992460"/>
            <a:ext cx="3264505" cy="1406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Плюсы: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государство полностью финансирует обучение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качественное образование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нет кредитных обязательств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8" name="Google Shape;1208;p13"/>
          <p:cNvSpPr txBox="1"/>
          <p:nvPr/>
        </p:nvSpPr>
        <p:spPr>
          <a:xfrm>
            <a:off x="5708190" y="2000752"/>
            <a:ext cx="3061494" cy="60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Минусы: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нет гарантии трудоустройства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4" name="Google Shape;1214;p13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5" name="Google Shape;1215;p13"/>
          <p:cNvPicPr preferRelativeResize="0"/>
          <p:nvPr/>
        </p:nvPicPr>
        <p:blipFill>
          <a:blip r:embed="rId3">
            <a:alphaModFix/>
          </a:blip>
          <a:srcRect l="27662" r="30099"/>
          <a:stretch>
            <a:fillRect/>
          </a:stretch>
        </p:blipFill>
        <p:spPr>
          <a:xfrm>
            <a:off x="104435" y="1475711"/>
            <a:ext cx="2100263" cy="33149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75456DA-8F69-5B58-7221-6A2DED82F662}"/>
              </a:ext>
            </a:extLst>
          </p:cNvPr>
          <p:cNvGrpSpPr/>
          <p:nvPr/>
        </p:nvGrpSpPr>
        <p:grpSpPr>
          <a:xfrm>
            <a:off x="4271962" y="4211078"/>
            <a:ext cx="2486026" cy="362674"/>
            <a:chOff x="4271962" y="4355434"/>
            <a:chExt cx="2486026" cy="362674"/>
          </a:xfrm>
        </p:grpSpPr>
        <p:sp>
          <p:nvSpPr>
            <p:cNvPr id="6" name="Google Shape;1187;p12">
              <a:hlinkClick r:id="rId4" action="ppaction://hlinksldjump"/>
              <a:extLst>
                <a:ext uri="{FF2B5EF4-FFF2-40B4-BE49-F238E27FC236}">
                  <a16:creationId xmlns:a16="http://schemas.microsoft.com/office/drawing/2014/main" id="{256DBB89-BC5B-5B7D-B505-8B6D6A8837F7}"/>
                </a:ext>
              </a:extLst>
            </p:cNvPr>
            <p:cNvSpPr/>
            <p:nvPr/>
          </p:nvSpPr>
          <p:spPr>
            <a:xfrm>
              <a:off x="4271962" y="4355434"/>
              <a:ext cx="2486026" cy="362674"/>
            </a:xfrm>
            <a:prstGeom prst="roundRect">
              <a:avLst>
                <a:gd name="adj" fmla="val 16667"/>
              </a:avLst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1188;p12">
              <a:extLst>
                <a:ext uri="{FF2B5EF4-FFF2-40B4-BE49-F238E27FC236}">
                  <a16:creationId xmlns:a16="http://schemas.microsoft.com/office/drawing/2014/main" id="{694CCDBF-2129-3613-2090-890DCCB3BBC2}"/>
                </a:ext>
              </a:extLst>
            </p:cNvPr>
            <p:cNvSpPr txBox="1"/>
            <p:nvPr/>
          </p:nvSpPr>
          <p:spPr>
            <a:xfrm>
              <a:off x="4271962" y="4388720"/>
              <a:ext cx="248602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ru-RU" sz="1400" b="1" i="0" u="none" strike="noStrike" cap="none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  <a:hlinkClick r:id="rId4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ВЕРНУТЬСЯ К СПИСКУ</a:t>
              </a:r>
              <a:endParaRPr sz="14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E70D07D-F0BD-6CDF-1427-829B62624F0B}"/>
              </a:ext>
            </a:extLst>
          </p:cNvPr>
          <p:cNvGrpSpPr/>
          <p:nvPr/>
        </p:nvGrpSpPr>
        <p:grpSpPr>
          <a:xfrm>
            <a:off x="8536985" y="1933741"/>
            <a:ext cx="289328" cy="289328"/>
            <a:chOff x="8536985" y="2870648"/>
            <a:chExt cx="289328" cy="289328"/>
          </a:xfrm>
        </p:grpSpPr>
        <p:sp>
          <p:nvSpPr>
            <p:cNvPr id="9" name="Google Shape;1190;p12">
              <a:extLst>
                <a:ext uri="{FF2B5EF4-FFF2-40B4-BE49-F238E27FC236}">
                  <a16:creationId xmlns:a16="http://schemas.microsoft.com/office/drawing/2014/main" id="{764B15F0-CDC6-3640-9A1D-A8E35A7E576D}"/>
                </a:ext>
              </a:extLst>
            </p:cNvPr>
            <p:cNvSpPr/>
            <p:nvPr/>
          </p:nvSpPr>
          <p:spPr>
            <a:xfrm>
              <a:off x="8536985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191;p12">
              <a:extLst>
                <a:ext uri="{FF2B5EF4-FFF2-40B4-BE49-F238E27FC236}">
                  <a16:creationId xmlns:a16="http://schemas.microsoft.com/office/drawing/2014/main" id="{A204AD1C-1AF5-B8BA-04C7-0BB04F55DA8F}"/>
                </a:ext>
              </a:extLst>
            </p:cNvPr>
            <p:cNvSpPr/>
            <p:nvPr/>
          </p:nvSpPr>
          <p:spPr>
            <a:xfrm>
              <a:off x="8593221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18BBAEB-4539-2548-1388-2C5233C6801A}"/>
              </a:ext>
            </a:extLst>
          </p:cNvPr>
          <p:cNvGrpSpPr/>
          <p:nvPr/>
        </p:nvGrpSpPr>
        <p:grpSpPr>
          <a:xfrm>
            <a:off x="5146754" y="1956248"/>
            <a:ext cx="289328" cy="289328"/>
            <a:chOff x="5146754" y="2870648"/>
            <a:chExt cx="289328" cy="289328"/>
          </a:xfrm>
        </p:grpSpPr>
        <p:sp>
          <p:nvSpPr>
            <p:cNvPr id="12" name="Google Shape;1192;p12">
              <a:extLst>
                <a:ext uri="{FF2B5EF4-FFF2-40B4-BE49-F238E27FC236}">
                  <a16:creationId xmlns:a16="http://schemas.microsoft.com/office/drawing/2014/main" id="{3B01EFE6-EFDA-1C7B-9C32-2095F3316751}"/>
                </a:ext>
              </a:extLst>
            </p:cNvPr>
            <p:cNvSpPr/>
            <p:nvPr/>
          </p:nvSpPr>
          <p:spPr>
            <a:xfrm>
              <a:off x="5146754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193;p12">
              <a:extLst>
                <a:ext uri="{FF2B5EF4-FFF2-40B4-BE49-F238E27FC236}">
                  <a16:creationId xmlns:a16="http://schemas.microsoft.com/office/drawing/2014/main" id="{AAB3AFB2-FFF3-0F8F-E20C-E483BEB0AB4D}"/>
                </a:ext>
              </a:extLst>
            </p:cNvPr>
            <p:cNvSpPr/>
            <p:nvPr/>
          </p:nvSpPr>
          <p:spPr>
            <a:xfrm>
              <a:off x="5202990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194;p12">
              <a:extLst>
                <a:ext uri="{FF2B5EF4-FFF2-40B4-BE49-F238E27FC236}">
                  <a16:creationId xmlns:a16="http://schemas.microsoft.com/office/drawing/2014/main" id="{9E47FAD2-8465-A397-BF98-484733C3E89E}"/>
                </a:ext>
              </a:extLst>
            </p:cNvPr>
            <p:cNvSpPr/>
            <p:nvPr/>
          </p:nvSpPr>
          <p:spPr>
            <a:xfrm rot="-5400001">
              <a:off x="5202989" y="2993134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19"/>
        <p:cNvGrpSpPr/>
        <p:nvPr/>
      </p:nvGrpSpPr>
      <p:grpSpPr>
        <a:xfrm>
          <a:off x="0" y="0"/>
          <a:ext cx="0" cy="0"/>
        </a:xfrm>
      </p:grpSpPr>
      <p:sp>
        <p:nvSpPr>
          <p:cNvPr id="2" name="Google Shape;1183;p12">
            <a:extLst>
              <a:ext uri="{FF2B5EF4-FFF2-40B4-BE49-F238E27FC236}">
                <a16:creationId xmlns:a16="http://schemas.microsoft.com/office/drawing/2014/main" id="{0E5F6DFD-05CB-C691-1B85-53152B125E4B}"/>
              </a:ext>
            </a:extLst>
          </p:cNvPr>
          <p:cNvSpPr/>
          <p:nvPr/>
        </p:nvSpPr>
        <p:spPr>
          <a:xfrm>
            <a:off x="230028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184;p12">
            <a:extLst>
              <a:ext uri="{FF2B5EF4-FFF2-40B4-BE49-F238E27FC236}">
                <a16:creationId xmlns:a16="http://schemas.microsoft.com/office/drawing/2014/main" id="{45922620-76DB-F21E-7E98-3959F6F01720}"/>
              </a:ext>
            </a:extLst>
          </p:cNvPr>
          <p:cNvSpPr/>
          <p:nvPr/>
        </p:nvSpPr>
        <p:spPr>
          <a:xfrm>
            <a:off x="567213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p14"/>
          <p:cNvSpPr txBox="1"/>
          <p:nvPr/>
        </p:nvSpPr>
        <p:spPr>
          <a:xfrm>
            <a:off x="2349839" y="2007003"/>
            <a:ext cx="3264505" cy="1304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Плюсы: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дополнительные преимущества при поступлении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трудоустройство после окончания университета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7" name="Google Shape;1227;p14"/>
          <p:cNvSpPr txBox="1"/>
          <p:nvPr/>
        </p:nvSpPr>
        <p:spPr>
          <a:xfrm>
            <a:off x="5721689" y="2001848"/>
            <a:ext cx="3061494" cy="10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Минусы: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обязанность отработать установленный договором срок у конкретного работодателя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204;p13">
            <a:extLst>
              <a:ext uri="{FF2B5EF4-FFF2-40B4-BE49-F238E27FC236}">
                <a16:creationId xmlns:a16="http://schemas.microsoft.com/office/drawing/2014/main" id="{F59AFB89-DFA6-E5C5-612C-07377D17E6CA}"/>
              </a:ext>
            </a:extLst>
          </p:cNvPr>
          <p:cNvSpPr txBox="1"/>
          <p:nvPr/>
        </p:nvSpPr>
        <p:spPr>
          <a:xfrm>
            <a:off x="2274410" y="1005782"/>
            <a:ext cx="3582926" cy="655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lnSpc>
                <a:spcPct val="107000"/>
              </a:lnSpc>
              <a:spcBef>
                <a:spcPts val="800"/>
              </a:spcBef>
              <a:buSzPts val="1400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1"/>
              <a:t>. </a:t>
            </a:r>
            <a:r>
              <a:rPr lang="ru-RU" b="1"/>
              <a:t>Выбрать целевое обучение</a:t>
            </a:r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BCA3350-92AF-8F4B-A43B-81C2B7356CAA}"/>
              </a:ext>
            </a:extLst>
          </p:cNvPr>
          <p:cNvGrpSpPr/>
          <p:nvPr/>
        </p:nvGrpSpPr>
        <p:grpSpPr>
          <a:xfrm>
            <a:off x="4271962" y="4211078"/>
            <a:ext cx="2486026" cy="362674"/>
            <a:chOff x="4271962" y="4355434"/>
            <a:chExt cx="2486026" cy="362674"/>
          </a:xfrm>
        </p:grpSpPr>
        <p:sp>
          <p:nvSpPr>
            <p:cNvPr id="7" name="Google Shape;1187;p12">
              <a:hlinkClick r:id="rId3" action="ppaction://hlinksldjump"/>
              <a:extLst>
                <a:ext uri="{FF2B5EF4-FFF2-40B4-BE49-F238E27FC236}">
                  <a16:creationId xmlns:a16="http://schemas.microsoft.com/office/drawing/2014/main" id="{70A51F1A-D644-1405-A72B-74B3C058C12A}"/>
                </a:ext>
              </a:extLst>
            </p:cNvPr>
            <p:cNvSpPr/>
            <p:nvPr/>
          </p:nvSpPr>
          <p:spPr>
            <a:xfrm>
              <a:off x="4271962" y="4355434"/>
              <a:ext cx="2486026" cy="362674"/>
            </a:xfrm>
            <a:prstGeom prst="roundRect">
              <a:avLst>
                <a:gd name="adj" fmla="val 16667"/>
              </a:avLst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88;p12">
              <a:extLst>
                <a:ext uri="{FF2B5EF4-FFF2-40B4-BE49-F238E27FC236}">
                  <a16:creationId xmlns:a16="http://schemas.microsoft.com/office/drawing/2014/main" id="{E6631AE2-D327-73E8-A355-154A1A94B10D}"/>
                </a:ext>
              </a:extLst>
            </p:cNvPr>
            <p:cNvSpPr txBox="1"/>
            <p:nvPr/>
          </p:nvSpPr>
          <p:spPr>
            <a:xfrm>
              <a:off x="4271962" y="4388720"/>
              <a:ext cx="248602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ru-RU" sz="1400" b="1" i="0" u="none" strike="noStrike" cap="none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  <a:hlinkClick r:id="rId3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ВЕРНУТЬСЯ К СПИСКУ</a:t>
              </a:r>
              <a:endParaRPr sz="14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B821499A-A88F-75D7-518E-E01FBCD78941}"/>
              </a:ext>
            </a:extLst>
          </p:cNvPr>
          <p:cNvGrpSpPr/>
          <p:nvPr/>
        </p:nvGrpSpPr>
        <p:grpSpPr>
          <a:xfrm>
            <a:off x="8536985" y="1933741"/>
            <a:ext cx="289328" cy="289328"/>
            <a:chOff x="8536985" y="2870648"/>
            <a:chExt cx="289328" cy="289328"/>
          </a:xfrm>
        </p:grpSpPr>
        <p:sp>
          <p:nvSpPr>
            <p:cNvPr id="10" name="Google Shape;1190;p12">
              <a:extLst>
                <a:ext uri="{FF2B5EF4-FFF2-40B4-BE49-F238E27FC236}">
                  <a16:creationId xmlns:a16="http://schemas.microsoft.com/office/drawing/2014/main" id="{86A96CB0-7BBD-53BB-B87E-29056D6F0050}"/>
                </a:ext>
              </a:extLst>
            </p:cNvPr>
            <p:cNvSpPr/>
            <p:nvPr/>
          </p:nvSpPr>
          <p:spPr>
            <a:xfrm>
              <a:off x="8536985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91;p12">
              <a:extLst>
                <a:ext uri="{FF2B5EF4-FFF2-40B4-BE49-F238E27FC236}">
                  <a16:creationId xmlns:a16="http://schemas.microsoft.com/office/drawing/2014/main" id="{C004AD86-403A-23FB-FCE3-B60046D127A2}"/>
                </a:ext>
              </a:extLst>
            </p:cNvPr>
            <p:cNvSpPr/>
            <p:nvPr/>
          </p:nvSpPr>
          <p:spPr>
            <a:xfrm>
              <a:off x="8593221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EA199F68-C2FB-4BD3-F5DB-6A807A2860A0}"/>
              </a:ext>
            </a:extLst>
          </p:cNvPr>
          <p:cNvGrpSpPr/>
          <p:nvPr/>
        </p:nvGrpSpPr>
        <p:grpSpPr>
          <a:xfrm>
            <a:off x="5146754" y="1956248"/>
            <a:ext cx="289328" cy="289328"/>
            <a:chOff x="5146754" y="2870648"/>
            <a:chExt cx="289328" cy="289328"/>
          </a:xfrm>
        </p:grpSpPr>
        <p:sp>
          <p:nvSpPr>
            <p:cNvPr id="13" name="Google Shape;1192;p12">
              <a:extLst>
                <a:ext uri="{FF2B5EF4-FFF2-40B4-BE49-F238E27FC236}">
                  <a16:creationId xmlns:a16="http://schemas.microsoft.com/office/drawing/2014/main" id="{B7A7CBB2-5DE5-0794-6B38-42CD7E5E452D}"/>
                </a:ext>
              </a:extLst>
            </p:cNvPr>
            <p:cNvSpPr/>
            <p:nvPr/>
          </p:nvSpPr>
          <p:spPr>
            <a:xfrm>
              <a:off x="5146754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193;p12">
              <a:extLst>
                <a:ext uri="{FF2B5EF4-FFF2-40B4-BE49-F238E27FC236}">
                  <a16:creationId xmlns:a16="http://schemas.microsoft.com/office/drawing/2014/main" id="{7FE31219-A3E2-5292-AE33-B9FE27DCD1F0}"/>
                </a:ext>
              </a:extLst>
            </p:cNvPr>
            <p:cNvSpPr/>
            <p:nvPr/>
          </p:nvSpPr>
          <p:spPr>
            <a:xfrm>
              <a:off x="5202990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194;p12">
              <a:extLst>
                <a:ext uri="{FF2B5EF4-FFF2-40B4-BE49-F238E27FC236}">
                  <a16:creationId xmlns:a16="http://schemas.microsoft.com/office/drawing/2014/main" id="{9E896FBD-B0E9-F41E-AAF6-EE7B93CED3CA}"/>
                </a:ext>
              </a:extLst>
            </p:cNvPr>
            <p:cNvSpPr/>
            <p:nvPr/>
          </p:nvSpPr>
          <p:spPr>
            <a:xfrm rot="-5400001">
              <a:off x="5202989" y="2993134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0" name="Google Shape;1220;p14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и образование: какой путь выбрать?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3" name="Google Shape;1233;p14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4" name="Google Shape;1234;p14"/>
          <p:cNvPicPr preferRelativeResize="0"/>
          <p:nvPr/>
        </p:nvPicPr>
        <p:blipFill>
          <a:blip r:embed="rId4">
            <a:alphaModFix/>
          </a:blip>
          <a:srcRect l="27662" r="30099"/>
          <a:stretch>
            <a:fillRect/>
          </a:stretch>
        </p:blipFill>
        <p:spPr>
          <a:xfrm>
            <a:off x="104435" y="1475711"/>
            <a:ext cx="2100263" cy="33149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38"/>
        <p:cNvGrpSpPr/>
        <p:nvPr/>
      </p:nvGrpSpPr>
      <p:grpSpPr>
        <a:xfrm>
          <a:off x="0" y="0"/>
          <a:ext cx="0" cy="0"/>
        </a:xfrm>
      </p:grpSpPr>
      <p:sp>
        <p:nvSpPr>
          <p:cNvPr id="2" name="Google Shape;1183;p12">
            <a:extLst>
              <a:ext uri="{FF2B5EF4-FFF2-40B4-BE49-F238E27FC236}">
                <a16:creationId xmlns:a16="http://schemas.microsoft.com/office/drawing/2014/main" id="{7E6183BA-83F2-9501-CF18-34EE319CC9BB}"/>
              </a:ext>
            </a:extLst>
          </p:cNvPr>
          <p:cNvSpPr/>
          <p:nvPr/>
        </p:nvSpPr>
        <p:spPr>
          <a:xfrm>
            <a:off x="230028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184;p12">
            <a:extLst>
              <a:ext uri="{FF2B5EF4-FFF2-40B4-BE49-F238E27FC236}">
                <a16:creationId xmlns:a16="http://schemas.microsoft.com/office/drawing/2014/main" id="{3BA4D544-3315-655A-F788-93E42FDC3AD7}"/>
              </a:ext>
            </a:extLst>
          </p:cNvPr>
          <p:cNvSpPr/>
          <p:nvPr/>
        </p:nvSpPr>
        <p:spPr>
          <a:xfrm>
            <a:off x="5672138" y="1842022"/>
            <a:ext cx="3264505" cy="224689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204;p13">
            <a:extLst>
              <a:ext uri="{FF2B5EF4-FFF2-40B4-BE49-F238E27FC236}">
                <a16:creationId xmlns:a16="http://schemas.microsoft.com/office/drawing/2014/main" id="{AD095C4E-AF73-961D-8020-03F2D490C5D8}"/>
              </a:ext>
            </a:extLst>
          </p:cNvPr>
          <p:cNvSpPr txBox="1"/>
          <p:nvPr/>
        </p:nvSpPr>
        <p:spPr>
          <a:xfrm>
            <a:off x="2274409" y="881047"/>
            <a:ext cx="6318811" cy="1219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lnSpc>
                <a:spcPct val="107000"/>
              </a:lnSpc>
              <a:spcBef>
                <a:spcPts val="800"/>
              </a:spcBef>
              <a:buSzPts val="1400"/>
            </a:pPr>
            <a:r>
              <a:rPr lang="en-US" b="1"/>
              <a:t>4. </a:t>
            </a:r>
            <a:r>
              <a:rPr lang="ru-RU" b="1"/>
              <a:t>Поступить на платное обучение с использованием образовательного кредита</a:t>
            </a:r>
            <a:endParaRPr lang="ru-RU"/>
          </a:p>
          <a:p>
            <a:pPr>
              <a:lnSpc>
                <a:spcPct val="107000"/>
              </a:lnSpc>
              <a:spcBef>
                <a:spcPts val="800"/>
              </a:spcBef>
              <a:buSzPts val="1400"/>
            </a:pPr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5C76476-22F4-89D2-881B-CF21BC36EBA6}"/>
              </a:ext>
            </a:extLst>
          </p:cNvPr>
          <p:cNvGrpSpPr/>
          <p:nvPr/>
        </p:nvGrpSpPr>
        <p:grpSpPr>
          <a:xfrm>
            <a:off x="4271962" y="4211078"/>
            <a:ext cx="2486026" cy="362674"/>
            <a:chOff x="4271962" y="4355434"/>
            <a:chExt cx="2486026" cy="362674"/>
          </a:xfrm>
        </p:grpSpPr>
        <p:sp>
          <p:nvSpPr>
            <p:cNvPr id="8" name="Google Shape;1187;p12">
              <a:hlinkClick r:id="rId3" action="ppaction://hlinksldjump"/>
              <a:extLst>
                <a:ext uri="{FF2B5EF4-FFF2-40B4-BE49-F238E27FC236}">
                  <a16:creationId xmlns:a16="http://schemas.microsoft.com/office/drawing/2014/main" id="{455F5481-4AAF-003E-195C-7DA73D15AC1F}"/>
                </a:ext>
              </a:extLst>
            </p:cNvPr>
            <p:cNvSpPr/>
            <p:nvPr/>
          </p:nvSpPr>
          <p:spPr>
            <a:xfrm>
              <a:off x="4271962" y="4355434"/>
              <a:ext cx="2486026" cy="362674"/>
            </a:xfrm>
            <a:prstGeom prst="roundRect">
              <a:avLst>
                <a:gd name="adj" fmla="val 16667"/>
              </a:avLst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1188;p12">
              <a:extLst>
                <a:ext uri="{FF2B5EF4-FFF2-40B4-BE49-F238E27FC236}">
                  <a16:creationId xmlns:a16="http://schemas.microsoft.com/office/drawing/2014/main" id="{19925658-6A7D-E6E8-0197-218C8C93AFAD}"/>
                </a:ext>
              </a:extLst>
            </p:cNvPr>
            <p:cNvSpPr txBox="1"/>
            <p:nvPr/>
          </p:nvSpPr>
          <p:spPr>
            <a:xfrm>
              <a:off x="4271962" y="4388720"/>
              <a:ext cx="248602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ru-RU" sz="1400" b="1" i="0" u="none" strike="noStrike" cap="none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  <a:hlinkClick r:id="rId3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ВЕРНУТЬСЯ К СПИСКУ</a:t>
              </a:r>
              <a:endParaRPr sz="14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110B050-5AEB-8662-1AB8-BBB6B33464C4}"/>
              </a:ext>
            </a:extLst>
          </p:cNvPr>
          <p:cNvGrpSpPr/>
          <p:nvPr/>
        </p:nvGrpSpPr>
        <p:grpSpPr>
          <a:xfrm>
            <a:off x="8536985" y="1933741"/>
            <a:ext cx="289328" cy="289328"/>
            <a:chOff x="8536985" y="2870648"/>
            <a:chExt cx="289328" cy="289328"/>
          </a:xfrm>
        </p:grpSpPr>
        <p:sp>
          <p:nvSpPr>
            <p:cNvPr id="11" name="Google Shape;1190;p12">
              <a:extLst>
                <a:ext uri="{FF2B5EF4-FFF2-40B4-BE49-F238E27FC236}">
                  <a16:creationId xmlns:a16="http://schemas.microsoft.com/office/drawing/2014/main" id="{1FE50C8C-2F41-0E41-76A5-3D111C3EDD22}"/>
                </a:ext>
              </a:extLst>
            </p:cNvPr>
            <p:cNvSpPr/>
            <p:nvPr/>
          </p:nvSpPr>
          <p:spPr>
            <a:xfrm>
              <a:off x="8536985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191;p12">
              <a:extLst>
                <a:ext uri="{FF2B5EF4-FFF2-40B4-BE49-F238E27FC236}">
                  <a16:creationId xmlns:a16="http://schemas.microsoft.com/office/drawing/2014/main" id="{9EE45EB4-5578-D680-4F87-A053D86855E8}"/>
                </a:ext>
              </a:extLst>
            </p:cNvPr>
            <p:cNvSpPr/>
            <p:nvPr/>
          </p:nvSpPr>
          <p:spPr>
            <a:xfrm>
              <a:off x="8593221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433AA69B-AAF2-6699-8566-4D04452D48DC}"/>
              </a:ext>
            </a:extLst>
          </p:cNvPr>
          <p:cNvGrpSpPr/>
          <p:nvPr/>
        </p:nvGrpSpPr>
        <p:grpSpPr>
          <a:xfrm>
            <a:off x="5146754" y="1956248"/>
            <a:ext cx="289328" cy="289328"/>
            <a:chOff x="5146754" y="2870648"/>
            <a:chExt cx="289328" cy="289328"/>
          </a:xfrm>
        </p:grpSpPr>
        <p:sp>
          <p:nvSpPr>
            <p:cNvPr id="14" name="Google Shape;1192;p12">
              <a:extLst>
                <a:ext uri="{FF2B5EF4-FFF2-40B4-BE49-F238E27FC236}">
                  <a16:creationId xmlns:a16="http://schemas.microsoft.com/office/drawing/2014/main" id="{337CF5A3-C6CA-29BF-2065-952C3836C811}"/>
                </a:ext>
              </a:extLst>
            </p:cNvPr>
            <p:cNvSpPr/>
            <p:nvPr/>
          </p:nvSpPr>
          <p:spPr>
            <a:xfrm>
              <a:off x="5146754" y="2870648"/>
              <a:ext cx="289328" cy="289328"/>
            </a:xfrm>
            <a:prstGeom prst="ellipse">
              <a:avLst/>
            </a:prstGeom>
            <a:noFill/>
            <a:ln w="9525" cap="flat" cmpd="sng">
              <a:solidFill>
                <a:srgbClr val="EF7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193;p12">
              <a:extLst>
                <a:ext uri="{FF2B5EF4-FFF2-40B4-BE49-F238E27FC236}">
                  <a16:creationId xmlns:a16="http://schemas.microsoft.com/office/drawing/2014/main" id="{155087D5-80AE-22EE-C664-E6BBDDE57242}"/>
                </a:ext>
              </a:extLst>
            </p:cNvPr>
            <p:cNvSpPr/>
            <p:nvPr/>
          </p:nvSpPr>
          <p:spPr>
            <a:xfrm>
              <a:off x="5202990" y="2992805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194;p12">
              <a:extLst>
                <a:ext uri="{FF2B5EF4-FFF2-40B4-BE49-F238E27FC236}">
                  <a16:creationId xmlns:a16="http://schemas.microsoft.com/office/drawing/2014/main" id="{D33BE86E-C299-C9E2-4F1F-962C8EE8D10C}"/>
                </a:ext>
              </a:extLst>
            </p:cNvPr>
            <p:cNvSpPr/>
            <p:nvPr/>
          </p:nvSpPr>
          <p:spPr>
            <a:xfrm rot="-5400001">
              <a:off x="5202989" y="2993134"/>
              <a:ext cx="176463" cy="45719"/>
            </a:xfrm>
            <a:prstGeom prst="rect">
              <a:avLst/>
            </a:prstGeom>
            <a:solidFill>
              <a:srgbClr val="EF7D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41" name="Google Shape;1241;p15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и образование: какой путь выбрать?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3" name="Google Shape;1243;p15"/>
          <p:cNvSpPr txBox="1"/>
          <p:nvPr/>
        </p:nvSpPr>
        <p:spPr>
          <a:xfrm>
            <a:off x="2361439" y="2007872"/>
            <a:ext cx="3264505" cy="1106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Плюсы: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обучение именно там, </a:t>
            </a:r>
            <a:b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где считает нужным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льготные условия кредитования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6" name="Google Shape;1246;p15"/>
          <p:cNvSpPr txBox="1"/>
          <p:nvPr/>
        </p:nvSpPr>
        <p:spPr>
          <a:xfrm>
            <a:off x="5733289" y="2002717"/>
            <a:ext cx="2486025" cy="60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Минусы: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Noto Sans Symbols"/>
              <a:buChar char="●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кредитные обязательства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p15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3" name="Google Shape;1253;p15"/>
          <p:cNvPicPr preferRelativeResize="0"/>
          <p:nvPr/>
        </p:nvPicPr>
        <p:blipFill>
          <a:blip r:embed="rId4">
            <a:alphaModFix/>
          </a:blip>
          <a:srcRect l="27662" r="30099"/>
          <a:stretch>
            <a:fillRect/>
          </a:stretch>
        </p:blipFill>
        <p:spPr>
          <a:xfrm>
            <a:off x="104435" y="1475711"/>
            <a:ext cx="2100263" cy="33149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57"/>
        <p:cNvGrpSpPr/>
        <p:nvPr/>
      </p:nvGrpSpPr>
      <p:grpSpPr>
        <a:xfrm>
          <a:off x="0" y="0"/>
          <a:ext cx="0" cy="0"/>
        </a:xfrm>
      </p:grpSpPr>
      <p:pic>
        <p:nvPicPr>
          <p:cNvPr id="1258" name="Google Shape;1258;p16"/>
          <p:cNvPicPr preferRelativeResize="0"/>
          <p:nvPr/>
        </p:nvPicPr>
        <p:blipFill>
          <a:blip r:embed="rId3">
            <a:alphaModFix/>
          </a:blip>
          <a:srcRect t="14166" b="11667"/>
          <a:stretch>
            <a:fillRect/>
          </a:stretch>
        </p:blipFill>
        <p:spPr>
          <a:xfrm>
            <a:off x="1407317" y="1150488"/>
            <a:ext cx="6272213" cy="3488919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16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Инвестиции с участием государства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16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</a:xfrm>
      </p:grpSpPr>
      <p:sp>
        <p:nvSpPr>
          <p:cNvPr id="1265" name="Google Shape;1265;p17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Индивидуальный инвестиционный счёт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6" name="Google Shape;1266;p17"/>
          <p:cNvSpPr/>
          <p:nvPr/>
        </p:nvSpPr>
        <p:spPr>
          <a:xfrm>
            <a:off x="293654" y="1764945"/>
            <a:ext cx="4176544" cy="2924658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17"/>
          <p:cNvSpPr/>
          <p:nvPr/>
        </p:nvSpPr>
        <p:spPr>
          <a:xfrm>
            <a:off x="4650052" y="1764945"/>
            <a:ext cx="4176544" cy="203581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8" name="Google Shape;1268;p17"/>
          <p:cNvSpPr txBox="1"/>
          <p:nvPr/>
        </p:nvSpPr>
        <p:spPr>
          <a:xfrm>
            <a:off x="203750" y="1114727"/>
            <a:ext cx="7789086" cy="74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это специальный брокерский счёт, который даёт не только возможность инвестировать,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 и получать налоговые льготы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9" name="Google Shape;1269;p17"/>
          <p:cNvSpPr txBox="1"/>
          <p:nvPr/>
        </p:nvSpPr>
        <p:spPr>
          <a:xfrm>
            <a:off x="395457" y="1764680"/>
            <a:ext cx="4176543" cy="550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Важные особенности ИИС: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0" name="Google Shape;1270;p17"/>
          <p:cNvSpPr txBox="1"/>
          <p:nvPr/>
        </p:nvSpPr>
        <p:spPr>
          <a:xfrm>
            <a:off x="446358" y="2078623"/>
            <a:ext cx="4176543" cy="267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Минимальный срок владения – 5 лет для счетов, открытых в 2024-2026 годах, в дальнейшем срок будет расти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Количество счетов – можно иметь до трёх счетов одновременно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Пополнение – ограничений на сумму нет, </a:t>
            </a:r>
            <a:b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но вносить можно только рубли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Вывод средств только при закрытии счёта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Налоговые льготы – то, что интересует нас </a:t>
            </a:r>
            <a:b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рамках сегодняшней лекции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1" name="Google Shape;1271;p17"/>
          <p:cNvSpPr txBox="1"/>
          <p:nvPr/>
        </p:nvSpPr>
        <p:spPr>
          <a:xfrm>
            <a:off x="4799980" y="2505789"/>
            <a:ext cx="3796896" cy="1275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1450" marR="0" lvl="0" indent="-17145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взносы - ежегодный возврат часть уплаченного НДФЛ. Можно реинвестировать!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доход - освобождение от уплаты НДФЛ с инвестиционного дохода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" name="Google Shape;1272;p17"/>
          <p:cNvSpPr txBox="1"/>
          <p:nvPr/>
        </p:nvSpPr>
        <p:spPr>
          <a:xfrm>
            <a:off x="4568842" y="1732024"/>
            <a:ext cx="3796896" cy="814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Возможны два налоговых вычета: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" name="Google Shape;1273;p17"/>
          <p:cNvSpPr/>
          <p:nvPr/>
        </p:nvSpPr>
        <p:spPr>
          <a:xfrm>
            <a:off x="4650051" y="3967211"/>
            <a:ext cx="4176544" cy="722391"/>
          </a:xfrm>
          <a:prstGeom prst="roundRect">
            <a:avLst>
              <a:gd name="adj" fmla="val 18925"/>
            </a:avLst>
          </a:prstGeom>
          <a:noFill/>
          <a:ln w="34925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" name="Google Shape;1274;p17"/>
          <p:cNvSpPr txBox="1"/>
          <p:nvPr/>
        </p:nvSpPr>
        <p:spPr>
          <a:xfrm>
            <a:off x="5162195" y="4091950"/>
            <a:ext cx="3664400" cy="550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Риск: </a:t>
            </a:r>
            <a:r>
              <a:rPr lang="ru-RU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нет гарантии дохода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5" name="Google Shape;1275;p17"/>
          <p:cNvPicPr preferRelativeResize="0"/>
          <p:nvPr/>
        </p:nvPicPr>
        <p:blipFill>
          <a:blip r:embed="rId3">
            <a:alphaModFix/>
          </a:blip>
          <a:srcRect r="66997"/>
          <a:stretch>
            <a:fillRect/>
          </a:stretch>
        </p:blipFill>
        <p:spPr>
          <a:xfrm>
            <a:off x="4047849" y="1819197"/>
            <a:ext cx="265307" cy="267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6" name="Google Shape;1276;p17"/>
          <p:cNvPicPr preferRelativeResize="0"/>
          <p:nvPr/>
        </p:nvPicPr>
        <p:blipFill>
          <a:blip r:embed="rId3">
            <a:alphaModFix/>
          </a:blip>
          <a:srcRect l="31626" r="32526" b="4881"/>
          <a:stretch>
            <a:fillRect/>
          </a:stretch>
        </p:blipFill>
        <p:spPr>
          <a:xfrm>
            <a:off x="8430006" y="1838108"/>
            <a:ext cx="271928" cy="240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7" name="Google Shape;1277;p17"/>
          <p:cNvPicPr preferRelativeResize="0"/>
          <p:nvPr/>
        </p:nvPicPr>
        <p:blipFill>
          <a:blip r:embed="rId3">
            <a:alphaModFix/>
          </a:blip>
          <a:srcRect l="67570"/>
          <a:stretch>
            <a:fillRect/>
          </a:stretch>
        </p:blipFill>
        <p:spPr>
          <a:xfrm>
            <a:off x="8420888" y="4042959"/>
            <a:ext cx="290163" cy="298248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17"/>
          <p:cNvSpPr/>
          <p:nvPr/>
        </p:nvSpPr>
        <p:spPr>
          <a:xfrm>
            <a:off x="4035838" y="1819197"/>
            <a:ext cx="289328" cy="289328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9" name="Google Shape;1279;p17"/>
          <p:cNvSpPr/>
          <p:nvPr/>
        </p:nvSpPr>
        <p:spPr>
          <a:xfrm>
            <a:off x="8430038" y="1827664"/>
            <a:ext cx="289328" cy="289328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0" name="Google Shape;1280;p17"/>
          <p:cNvSpPr/>
          <p:nvPr/>
        </p:nvSpPr>
        <p:spPr>
          <a:xfrm>
            <a:off x="8430038" y="4046475"/>
            <a:ext cx="289328" cy="289328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1" name="Google Shape;1281;p17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85"/>
        <p:cNvGrpSpPr/>
        <p:nvPr/>
      </p:nvGrpSpPr>
      <p:grpSpPr>
        <a:xfrm>
          <a:off x="0" y="0"/>
          <a:ext cx="0" cy="0"/>
        </a:xfrm>
      </p:grpSpPr>
      <p:sp>
        <p:nvSpPr>
          <p:cNvPr id="1286" name="Google Shape;1286;p18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Программа долгосрочных сбережений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7" name="Google Shape;1287;p18"/>
          <p:cNvSpPr/>
          <p:nvPr/>
        </p:nvSpPr>
        <p:spPr>
          <a:xfrm>
            <a:off x="293654" y="2826165"/>
            <a:ext cx="4176544" cy="1715949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8" name="Google Shape;1288;p18"/>
          <p:cNvSpPr/>
          <p:nvPr/>
        </p:nvSpPr>
        <p:spPr>
          <a:xfrm>
            <a:off x="4673802" y="2826165"/>
            <a:ext cx="4176544" cy="171594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9" name="Google Shape;1289;p18"/>
          <p:cNvSpPr txBox="1"/>
          <p:nvPr/>
        </p:nvSpPr>
        <p:spPr>
          <a:xfrm>
            <a:off x="203750" y="1307789"/>
            <a:ext cx="8487474" cy="64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Главная особенность: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софинансирование от государства, если ежегодно вносить на счёт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менее 2 000 рублей; действует 10 лет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0" name="Google Shape;1290;p18"/>
          <p:cNvSpPr txBox="1"/>
          <p:nvPr/>
        </p:nvSpPr>
        <p:spPr>
          <a:xfrm>
            <a:off x="395457" y="2826165"/>
            <a:ext cx="3708457" cy="517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Чтобы стать участником ПДС, нужно: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18"/>
          <p:cNvSpPr txBox="1"/>
          <p:nvPr/>
        </p:nvSpPr>
        <p:spPr>
          <a:xfrm>
            <a:off x="446358" y="3147117"/>
            <a:ext cx="4176543" cy="147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быть совершеннолетним 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заключить договор с одним или несколькими негосударственными пенсионными фондами (НПФ)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начать делать взносы (размер взносов определяете вы сами)</a:t>
            </a:r>
            <a:endParaRPr sz="1200"/>
          </a:p>
        </p:txBody>
      </p:sp>
      <p:sp>
        <p:nvSpPr>
          <p:cNvPr id="1292" name="Google Shape;1292;p18"/>
          <p:cNvSpPr txBox="1"/>
          <p:nvPr/>
        </p:nvSpPr>
        <p:spPr>
          <a:xfrm>
            <a:off x="4775604" y="3147117"/>
            <a:ext cx="3796896" cy="88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через 15 лет после вступления в программу 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достижении возраста 55 лет для женщин и 60 лет для мужчин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3" name="Google Shape;1293;p18"/>
          <p:cNvSpPr txBox="1"/>
          <p:nvPr/>
        </p:nvSpPr>
        <p:spPr>
          <a:xfrm>
            <a:off x="4775604" y="2826165"/>
            <a:ext cx="3796896" cy="517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Право на выплаты: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6" name="Google Shape;1296;p18"/>
          <p:cNvPicPr preferRelativeResize="0"/>
          <p:nvPr/>
        </p:nvPicPr>
        <p:blipFill>
          <a:blip r:embed="rId3">
            <a:alphaModFix/>
          </a:blip>
          <a:srcRect r="52463"/>
          <a:stretch>
            <a:fillRect/>
          </a:stretch>
        </p:blipFill>
        <p:spPr>
          <a:xfrm>
            <a:off x="3962401" y="2920546"/>
            <a:ext cx="386575" cy="357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7" name="Google Shape;1297;p18"/>
          <p:cNvPicPr preferRelativeResize="0"/>
          <p:nvPr/>
        </p:nvPicPr>
        <p:blipFill>
          <a:blip r:embed="rId3">
            <a:alphaModFix/>
          </a:blip>
          <a:srcRect l="51371" t="-15048"/>
          <a:stretch>
            <a:fillRect/>
          </a:stretch>
        </p:blipFill>
        <p:spPr>
          <a:xfrm>
            <a:off x="8342548" y="2866805"/>
            <a:ext cx="395456" cy="410861"/>
          </a:xfrm>
          <a:prstGeom prst="rect">
            <a:avLst/>
          </a:prstGeom>
          <a:noFill/>
          <a:ln>
            <a:noFill/>
          </a:ln>
        </p:spPr>
      </p:pic>
      <p:sp>
        <p:nvSpPr>
          <p:cNvPr id="1298" name="Google Shape;1298;p18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289;p18">
            <a:extLst>
              <a:ext uri="{FF2B5EF4-FFF2-40B4-BE49-F238E27FC236}">
                <a16:creationId xmlns:a16="http://schemas.microsoft.com/office/drawing/2014/main" id="{E1F383AE-996B-58B1-D62D-CE190E9DA23F}"/>
              </a:ext>
            </a:extLst>
          </p:cNvPr>
          <p:cNvSpPr txBox="1"/>
          <p:nvPr/>
        </p:nvSpPr>
        <p:spPr>
          <a:xfrm>
            <a:off x="203750" y="1877958"/>
            <a:ext cx="8487474" cy="850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Максимальная сумма софинансирования: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36 000 рублей в год, размер зависит от вашего официального среднемесячного дохода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302"/>
        <p:cNvGrpSpPr/>
        <p:nvPr/>
      </p:nvGrpSpPr>
      <p:grpSpPr>
        <a:xfrm>
          <a:off x="0" y="0"/>
          <a:ext cx="0" cy="0"/>
        </a:xfrm>
      </p:grpSpPr>
      <p:sp>
        <p:nvSpPr>
          <p:cNvPr id="1303" name="Google Shape;1303;p19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Облигации федерального займа (ОФЗ)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4" name="Google Shape;1304;p19"/>
          <p:cNvSpPr txBox="1"/>
          <p:nvPr/>
        </p:nvSpPr>
        <p:spPr>
          <a:xfrm>
            <a:off x="287338" y="1223823"/>
            <a:ext cx="8472840" cy="684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это долговые ценные бумаги, которые выпускает Министерство финансов Российской Федерации, чтобы привлечь инвестиции в госбюджет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5" name="Google Shape;1305;p19"/>
          <p:cNvSpPr/>
          <p:nvPr/>
        </p:nvSpPr>
        <p:spPr>
          <a:xfrm>
            <a:off x="1483962" y="3155335"/>
            <a:ext cx="5769675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6" name="Google Shape;1306;p19"/>
          <p:cNvSpPr txBox="1"/>
          <p:nvPr/>
        </p:nvSpPr>
        <p:spPr>
          <a:xfrm>
            <a:off x="287338" y="1822721"/>
            <a:ext cx="8820300" cy="684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EF7D00"/>
                </a:solidFill>
                <a:latin typeface="Arial"/>
                <a:ea typeface="Arial"/>
                <a:cs typeface="Arial"/>
                <a:sym typeface="Arial"/>
              </a:rPr>
              <a:t>Доходность: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сравнима с доходом по вкладам в банке. Ставку доходности определяет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Правительство РФ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19"/>
          <p:cNvSpPr/>
          <p:nvPr/>
        </p:nvSpPr>
        <p:spPr>
          <a:xfrm>
            <a:off x="1483962" y="2703779"/>
            <a:ext cx="5769675" cy="358368"/>
          </a:xfrm>
          <a:prstGeom prst="roundRect">
            <a:avLst>
              <a:gd name="adj" fmla="val 18925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8" name="Google Shape;1308;p19"/>
          <p:cNvSpPr/>
          <p:nvPr/>
        </p:nvSpPr>
        <p:spPr>
          <a:xfrm>
            <a:off x="1483962" y="3606890"/>
            <a:ext cx="5769675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9" name="Google Shape;1309;p19"/>
          <p:cNvSpPr/>
          <p:nvPr/>
        </p:nvSpPr>
        <p:spPr>
          <a:xfrm>
            <a:off x="1483962" y="4058446"/>
            <a:ext cx="5769675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" name="Google Shape;1310;p19"/>
          <p:cNvSpPr txBox="1"/>
          <p:nvPr/>
        </p:nvSpPr>
        <p:spPr>
          <a:xfrm>
            <a:off x="2410276" y="2658756"/>
            <a:ext cx="3917045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Факторы, влияющие на рынок ОФЗ: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" name="Google Shape;1311;p19"/>
          <p:cNvSpPr txBox="1"/>
          <p:nvPr/>
        </p:nvSpPr>
        <p:spPr>
          <a:xfrm>
            <a:off x="2410276" y="3022737"/>
            <a:ext cx="3917045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ключевая ставка Центрального банка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" name="Google Shape;1312;p19"/>
          <p:cNvSpPr txBox="1"/>
          <p:nvPr/>
        </p:nvSpPr>
        <p:spPr>
          <a:xfrm>
            <a:off x="2410276" y="3479188"/>
            <a:ext cx="3917045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рост и предложение на рынке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3" name="Google Shape;1313;p19"/>
          <p:cNvSpPr txBox="1"/>
          <p:nvPr/>
        </p:nvSpPr>
        <p:spPr>
          <a:xfrm>
            <a:off x="2410276" y="3906147"/>
            <a:ext cx="3917045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срок погашения ОФЗ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" name="Google Shape;1314;p19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</a:xfrm>
      </p:grpSpPr>
      <p:sp>
        <p:nvSpPr>
          <p:cNvPr id="87" name="Google Shape;87;p2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Государство и жизненный путь человека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"/>
          <p:cNvSpPr txBox="1"/>
          <p:nvPr/>
        </p:nvSpPr>
        <p:spPr>
          <a:xfrm>
            <a:off x="164181" y="1118856"/>
            <a:ext cx="8138376" cy="470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Система обязательного медицинского страхования – всю жизнь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2"/>
          <p:cNvSpPr/>
          <p:nvPr/>
        </p:nvSpPr>
        <p:spPr>
          <a:xfrm>
            <a:off x="2342590" y="1356857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2"/>
          <p:cNvPicPr preferRelativeResize="0"/>
          <p:nvPr/>
        </p:nvPicPr>
        <p:blipFill>
          <a:blip r:embed="rId3">
            <a:alphaModFix/>
          </a:blip>
          <a:srcRect t="55612" r="82064" b="9209"/>
          <a:stretch>
            <a:fillRect/>
          </a:stretch>
        </p:blipFill>
        <p:spPr>
          <a:xfrm>
            <a:off x="603604" y="2795865"/>
            <a:ext cx="972244" cy="1072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2"/>
          <p:cNvPicPr preferRelativeResize="0"/>
          <p:nvPr/>
        </p:nvPicPr>
        <p:blipFill>
          <a:blip r:embed="rId3">
            <a:alphaModFix/>
          </a:blip>
          <a:srcRect l="30479" t="15860" r="51585" b="10331"/>
          <a:stretch>
            <a:fillRect/>
          </a:stretch>
        </p:blipFill>
        <p:spPr>
          <a:xfrm>
            <a:off x="1967680" y="1872498"/>
            <a:ext cx="863192" cy="1996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2"/>
          <p:cNvPicPr preferRelativeResize="0"/>
          <p:nvPr/>
        </p:nvPicPr>
        <p:blipFill>
          <a:blip r:embed="rId3">
            <a:alphaModFix/>
          </a:blip>
          <a:srcRect l="49074" t="10207" r="35033" b="10650"/>
          <a:stretch>
            <a:fillRect/>
          </a:stretch>
        </p:blipFill>
        <p:spPr>
          <a:xfrm>
            <a:off x="3534213" y="1500076"/>
            <a:ext cx="845766" cy="236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2"/>
          <p:cNvPicPr preferRelativeResize="0"/>
          <p:nvPr/>
        </p:nvPicPr>
        <p:blipFill>
          <a:blip r:embed="rId3">
            <a:alphaModFix/>
          </a:blip>
          <a:srcRect l="64791" t="10207" r="19316" b="10650"/>
          <a:stretch>
            <a:fillRect/>
          </a:stretch>
        </p:blipFill>
        <p:spPr>
          <a:xfrm>
            <a:off x="5383042" y="1560467"/>
            <a:ext cx="824195" cy="23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2"/>
          <p:cNvPicPr preferRelativeResize="0"/>
          <p:nvPr/>
        </p:nvPicPr>
        <p:blipFill>
          <a:blip r:embed="rId3">
            <a:alphaModFix/>
          </a:blip>
          <a:srcRect l="80439" t="10207" r="3668" b="10650"/>
          <a:stretch>
            <a:fillRect/>
          </a:stretch>
        </p:blipFill>
        <p:spPr>
          <a:xfrm>
            <a:off x="7107864" y="1548233"/>
            <a:ext cx="824195" cy="230747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"/>
          <p:cNvSpPr txBox="1"/>
          <p:nvPr/>
        </p:nvSpPr>
        <p:spPr>
          <a:xfrm>
            <a:off x="606326" y="3763295"/>
            <a:ext cx="972244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Ребёнок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584991" y="3986422"/>
            <a:ext cx="1020434" cy="69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Маткапитал, выплаты, детский сад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1827250" y="3763294"/>
            <a:ext cx="1137101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Подросток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1827250" y="3992296"/>
            <a:ext cx="1137101" cy="35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Школа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3338660" y="3763294"/>
            <a:ext cx="1236871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Юноша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3186176" y="3996671"/>
            <a:ext cx="1468968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Льготы, бюджетное образование, образовательный кредит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5176703" y="3763293"/>
            <a:ext cx="1236871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Взрослый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4729180" y="3996671"/>
            <a:ext cx="213191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Налоговые вычеты, </a:t>
            </a:r>
            <a:r>
              <a:rPr lang="ru-RU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ИИС, ПДС, поддержка начинающих предпринимателей, гранты, </a:t>
            </a:r>
            <a:br>
              <a:rPr lang="ru-RU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соцконтракты и др.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6930936" y="3763292"/>
            <a:ext cx="1236871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Пожилой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7164839" y="3978876"/>
            <a:ext cx="767220" cy="35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Пенсия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318"/>
        <p:cNvGrpSpPr/>
        <p:nvPr/>
      </p:nvGrpSpPr>
      <p:grpSpPr>
        <a:xfrm>
          <a:off x="0" y="0"/>
          <a:ext cx="0" cy="0"/>
        </a:xfrm>
      </p:grpSpPr>
      <p:pic>
        <p:nvPicPr>
          <p:cNvPr id="1319" name="Google Shape;1319;p20"/>
          <p:cNvPicPr preferRelativeResize="0"/>
          <p:nvPr/>
        </p:nvPicPr>
        <p:blipFill>
          <a:blip r:embed="rId3">
            <a:alphaModFix/>
          </a:blip>
          <a:srcRect b="7824"/>
          <a:stretch>
            <a:fillRect/>
          </a:stretch>
        </p:blipFill>
        <p:spPr>
          <a:xfrm>
            <a:off x="706629" y="1160449"/>
            <a:ext cx="2625713" cy="3630394"/>
          </a:xfrm>
          <a:prstGeom prst="rect">
            <a:avLst/>
          </a:prstGeom>
          <a:noFill/>
          <a:ln>
            <a:noFill/>
          </a:ln>
        </p:spPr>
      </p:pic>
      <p:sp>
        <p:nvSpPr>
          <p:cNvPr id="1320" name="Google Shape;1320;p20"/>
          <p:cNvSpPr/>
          <p:nvPr/>
        </p:nvSpPr>
        <p:spPr>
          <a:xfrm>
            <a:off x="3181341" y="2412527"/>
            <a:ext cx="4795994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1" name="Google Shape;1321;p20"/>
          <p:cNvSpPr/>
          <p:nvPr/>
        </p:nvSpPr>
        <p:spPr>
          <a:xfrm>
            <a:off x="3181341" y="2826595"/>
            <a:ext cx="4795994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20"/>
          <p:cNvSpPr/>
          <p:nvPr/>
        </p:nvSpPr>
        <p:spPr>
          <a:xfrm>
            <a:off x="3181341" y="3240663"/>
            <a:ext cx="4795994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20"/>
          <p:cNvSpPr/>
          <p:nvPr/>
        </p:nvSpPr>
        <p:spPr>
          <a:xfrm>
            <a:off x="3181341" y="3654731"/>
            <a:ext cx="4795994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20"/>
          <p:cNvSpPr/>
          <p:nvPr/>
        </p:nvSpPr>
        <p:spPr>
          <a:xfrm>
            <a:off x="3181341" y="4068798"/>
            <a:ext cx="4795994" cy="358368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20"/>
          <p:cNvSpPr/>
          <p:nvPr/>
        </p:nvSpPr>
        <p:spPr>
          <a:xfrm>
            <a:off x="3182772" y="1768364"/>
            <a:ext cx="4801991" cy="521927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20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Как Артёму извлечь максимальную выгоду </a:t>
            </a:r>
            <a:b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из первой зарплаты?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7" name="Google Shape;1327;p20"/>
          <p:cNvSpPr txBox="1"/>
          <p:nvPr/>
        </p:nvSpPr>
        <p:spPr>
          <a:xfrm>
            <a:off x="3271708" y="1808608"/>
            <a:ext cx="4653118" cy="470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Зарплата: 120 000 рублей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8" name="Google Shape;1328;p20"/>
          <p:cNvSpPr txBox="1"/>
          <p:nvPr/>
        </p:nvSpPr>
        <p:spPr>
          <a:xfrm>
            <a:off x="3128832" y="2201007"/>
            <a:ext cx="4795994" cy="2416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9700" marR="0" lvl="0" indent="0" algn="just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Хранить деньги наличными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0" algn="just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Положить на банковский вклад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0" algn="just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Открыть ИИС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0" algn="just" rtl="0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Вступить в ПДС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0" algn="just" rtl="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Воспользоваться «Уникальной схемой из интернета»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" name="Google Shape;1329;p20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333"/>
        <p:cNvGrpSpPr/>
        <p:nvPr/>
      </p:nvGrpSpPr>
      <p:grpSpPr>
        <a:xfrm>
          <a:off x="0" y="0"/>
          <a:ext cx="0" cy="0"/>
        </a:xfrm>
      </p:grpSpPr>
      <p:pic>
        <p:nvPicPr>
          <p:cNvPr id="1334" name="Google Shape;1334;p21"/>
          <p:cNvPicPr preferRelativeResize="0"/>
          <p:nvPr/>
        </p:nvPicPr>
        <p:blipFill>
          <a:blip r:embed="rId3">
            <a:alphaModFix/>
          </a:blip>
          <a:srcRect l="18628" t="3137" r="23158" b="37214"/>
          <a:stretch>
            <a:fillRect/>
          </a:stretch>
        </p:blipFill>
        <p:spPr>
          <a:xfrm>
            <a:off x="2063693" y="1195603"/>
            <a:ext cx="5262510" cy="3594773"/>
          </a:xfrm>
          <a:prstGeom prst="rect">
            <a:avLst/>
          </a:prstGeom>
          <a:noFill/>
          <a:ln>
            <a:noFill/>
          </a:ln>
        </p:spPr>
      </p:pic>
      <p:sp>
        <p:nvSpPr>
          <p:cNvPr id="1335" name="Google Shape;1335;p21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Помощь молодым предпринимателям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6" name="Google Shape;1336;p21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340"/>
        <p:cNvGrpSpPr/>
        <p:nvPr/>
      </p:nvGrpSpPr>
      <p:grpSpPr>
        <a:xfrm>
          <a:off x="0" y="0"/>
          <a:ext cx="0" cy="0"/>
        </a:xfrm>
      </p:grpSpPr>
      <p:sp>
        <p:nvSpPr>
          <p:cNvPr id="1341" name="Google Shape;1341;p22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Социальный контракт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2" name="Google Shape;1342;p22"/>
          <p:cNvSpPr txBox="1"/>
          <p:nvPr/>
        </p:nvSpPr>
        <p:spPr>
          <a:xfrm>
            <a:off x="287338" y="1193351"/>
            <a:ext cx="8856600" cy="1184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это соглашение между государством и человеком (или семьёй), который оказался в сложной жизненной ситуации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3" name="Google Shape;1343;p22"/>
          <p:cNvSpPr/>
          <p:nvPr/>
        </p:nvSpPr>
        <p:spPr>
          <a:xfrm>
            <a:off x="287339" y="1872514"/>
            <a:ext cx="4284661" cy="528094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4" name="Google Shape;1344;p22"/>
          <p:cNvSpPr/>
          <p:nvPr/>
        </p:nvSpPr>
        <p:spPr>
          <a:xfrm>
            <a:off x="439838" y="1979271"/>
            <a:ext cx="324091" cy="324091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5" name="Google Shape;1345;p22"/>
          <p:cNvCxnSpPr/>
          <p:nvPr/>
        </p:nvCxnSpPr>
        <p:spPr>
          <a:xfrm flipH="1">
            <a:off x="1766455" y="1979271"/>
            <a:ext cx="0" cy="324091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46" name="Google Shape;1346;p22"/>
          <p:cNvSpPr txBox="1"/>
          <p:nvPr/>
        </p:nvSpPr>
        <p:spPr>
          <a:xfrm>
            <a:off x="1841674" y="1962927"/>
            <a:ext cx="13452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поиск работы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7" name="Google Shape;1347;p22"/>
          <p:cNvSpPr txBox="1"/>
          <p:nvPr/>
        </p:nvSpPr>
        <p:spPr>
          <a:xfrm>
            <a:off x="457125" y="1979271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" name="Google Shape;1348;p22"/>
          <p:cNvSpPr/>
          <p:nvPr/>
        </p:nvSpPr>
        <p:spPr>
          <a:xfrm>
            <a:off x="287339" y="2460095"/>
            <a:ext cx="4284661" cy="528094"/>
          </a:xfrm>
          <a:prstGeom prst="roundRect">
            <a:avLst>
              <a:gd name="adj" fmla="val 18925"/>
            </a:avLst>
          </a:prstGeom>
          <a:noFill/>
          <a:ln w="2540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" name="Google Shape;1349;p22"/>
          <p:cNvSpPr/>
          <p:nvPr/>
        </p:nvSpPr>
        <p:spPr>
          <a:xfrm>
            <a:off x="439838" y="2561162"/>
            <a:ext cx="324091" cy="324091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0" name="Google Shape;1350;p22"/>
          <p:cNvCxnSpPr/>
          <p:nvPr/>
        </p:nvCxnSpPr>
        <p:spPr>
          <a:xfrm flipH="1">
            <a:off x="1766455" y="2561162"/>
            <a:ext cx="0" cy="324091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1" name="Google Shape;1351;p22"/>
          <p:cNvSpPr txBox="1"/>
          <p:nvPr/>
        </p:nvSpPr>
        <p:spPr>
          <a:xfrm>
            <a:off x="1783265" y="2445551"/>
            <a:ext cx="275990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открытие своего дела (выплата до 350 000 рублей)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" name="Google Shape;1352;p22"/>
          <p:cNvSpPr txBox="1"/>
          <p:nvPr/>
        </p:nvSpPr>
        <p:spPr>
          <a:xfrm>
            <a:off x="457125" y="2561162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3" name="Google Shape;1353;p22"/>
          <p:cNvSpPr/>
          <p:nvPr/>
        </p:nvSpPr>
        <p:spPr>
          <a:xfrm>
            <a:off x="287339" y="3047676"/>
            <a:ext cx="4284661" cy="528094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" name="Google Shape;1354;p22"/>
          <p:cNvSpPr/>
          <p:nvPr/>
        </p:nvSpPr>
        <p:spPr>
          <a:xfrm>
            <a:off x="439838" y="3143053"/>
            <a:ext cx="324091" cy="324091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5" name="Google Shape;1355;p22"/>
          <p:cNvCxnSpPr/>
          <p:nvPr/>
        </p:nvCxnSpPr>
        <p:spPr>
          <a:xfrm flipH="1">
            <a:off x="1766455" y="3143053"/>
            <a:ext cx="0" cy="324091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6" name="Google Shape;1356;p22"/>
          <p:cNvSpPr txBox="1"/>
          <p:nvPr/>
        </p:nvSpPr>
        <p:spPr>
          <a:xfrm>
            <a:off x="1849251" y="3044265"/>
            <a:ext cx="21188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развитие личного подсобного хозяйства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7" name="Google Shape;1357;p22"/>
          <p:cNvSpPr txBox="1"/>
          <p:nvPr/>
        </p:nvSpPr>
        <p:spPr>
          <a:xfrm>
            <a:off x="457125" y="3143053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8" name="Google Shape;1358;p22"/>
          <p:cNvSpPr/>
          <p:nvPr/>
        </p:nvSpPr>
        <p:spPr>
          <a:xfrm>
            <a:off x="287339" y="3635257"/>
            <a:ext cx="4284661" cy="528094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9" name="Google Shape;1359;p22"/>
          <p:cNvSpPr/>
          <p:nvPr/>
        </p:nvSpPr>
        <p:spPr>
          <a:xfrm>
            <a:off x="439838" y="3730882"/>
            <a:ext cx="324091" cy="324091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60" name="Google Shape;1360;p22"/>
          <p:cNvCxnSpPr/>
          <p:nvPr/>
        </p:nvCxnSpPr>
        <p:spPr>
          <a:xfrm flipH="1">
            <a:off x="1766455" y="3730882"/>
            <a:ext cx="0" cy="324091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61" name="Google Shape;1361;p22"/>
          <p:cNvSpPr txBox="1"/>
          <p:nvPr/>
        </p:nvSpPr>
        <p:spPr>
          <a:xfrm>
            <a:off x="1841674" y="3614022"/>
            <a:ext cx="233108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преодоление трудной жизненной ситуации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2" name="Google Shape;1362;p22"/>
          <p:cNvSpPr txBox="1"/>
          <p:nvPr/>
        </p:nvSpPr>
        <p:spPr>
          <a:xfrm>
            <a:off x="457125" y="3730882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3" name="Google Shape;1363;p22"/>
          <p:cNvSpPr/>
          <p:nvPr/>
        </p:nvSpPr>
        <p:spPr>
          <a:xfrm>
            <a:off x="287339" y="4222839"/>
            <a:ext cx="4284661" cy="528094"/>
          </a:xfrm>
          <a:prstGeom prst="roundRect">
            <a:avLst>
              <a:gd name="adj" fmla="val 18925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4" name="Google Shape;1364;p22"/>
          <p:cNvSpPr/>
          <p:nvPr/>
        </p:nvSpPr>
        <p:spPr>
          <a:xfrm>
            <a:off x="439838" y="4329596"/>
            <a:ext cx="324091" cy="324091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65" name="Google Shape;1365;p22"/>
          <p:cNvCxnSpPr/>
          <p:nvPr/>
        </p:nvCxnSpPr>
        <p:spPr>
          <a:xfrm flipH="1">
            <a:off x="1766455" y="4329596"/>
            <a:ext cx="0" cy="324091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66" name="Google Shape;1366;p22"/>
          <p:cNvSpPr txBox="1"/>
          <p:nvPr/>
        </p:nvSpPr>
        <p:spPr>
          <a:xfrm>
            <a:off x="1849251" y="4313267"/>
            <a:ext cx="260359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обучение или переобучение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7" name="Google Shape;1367;p22"/>
          <p:cNvSpPr txBox="1"/>
          <p:nvPr/>
        </p:nvSpPr>
        <p:spPr>
          <a:xfrm>
            <a:off x="457125" y="4329596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8" name="Google Shape;1368;p22"/>
          <p:cNvPicPr preferRelativeResize="0"/>
          <p:nvPr/>
        </p:nvPicPr>
        <p:blipFill>
          <a:blip r:embed="rId3">
            <a:alphaModFix/>
          </a:blip>
          <a:srcRect r="78780"/>
          <a:stretch>
            <a:fillRect/>
          </a:stretch>
        </p:blipFill>
        <p:spPr>
          <a:xfrm>
            <a:off x="897253" y="1732092"/>
            <a:ext cx="527786" cy="829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9" name="Google Shape;1369;p22"/>
          <p:cNvPicPr preferRelativeResize="0"/>
          <p:nvPr/>
        </p:nvPicPr>
        <p:blipFill>
          <a:blip r:embed="rId3">
            <a:alphaModFix/>
          </a:blip>
          <a:srcRect l="19130" r="59650"/>
          <a:stretch>
            <a:fillRect/>
          </a:stretch>
        </p:blipFill>
        <p:spPr>
          <a:xfrm>
            <a:off x="897253" y="2313983"/>
            <a:ext cx="527786" cy="829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22"/>
          <p:cNvPicPr preferRelativeResize="0"/>
          <p:nvPr/>
        </p:nvPicPr>
        <p:blipFill>
          <a:blip r:embed="rId3">
            <a:alphaModFix/>
          </a:blip>
          <a:srcRect l="39390" r="39390"/>
          <a:stretch>
            <a:fillRect/>
          </a:stretch>
        </p:blipFill>
        <p:spPr>
          <a:xfrm>
            <a:off x="897253" y="2907749"/>
            <a:ext cx="527786" cy="829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22"/>
          <p:cNvPicPr preferRelativeResize="0"/>
          <p:nvPr/>
        </p:nvPicPr>
        <p:blipFill>
          <a:blip r:embed="rId3">
            <a:alphaModFix/>
          </a:blip>
          <a:srcRect l="59693" r="20801"/>
          <a:stretch>
            <a:fillRect/>
          </a:stretch>
        </p:blipFill>
        <p:spPr>
          <a:xfrm>
            <a:off x="915343" y="3477765"/>
            <a:ext cx="485130" cy="829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2" name="Google Shape;1372;p22"/>
          <p:cNvPicPr preferRelativeResize="0"/>
          <p:nvPr/>
        </p:nvPicPr>
        <p:blipFill>
          <a:blip r:embed="rId3">
            <a:alphaModFix/>
          </a:blip>
          <a:srcRect l="78751" r="1743"/>
          <a:stretch>
            <a:fillRect/>
          </a:stretch>
        </p:blipFill>
        <p:spPr>
          <a:xfrm>
            <a:off x="915343" y="4083407"/>
            <a:ext cx="485130" cy="829070"/>
          </a:xfrm>
          <a:prstGeom prst="rect">
            <a:avLst/>
          </a:prstGeom>
          <a:noFill/>
          <a:ln>
            <a:noFill/>
          </a:ln>
        </p:spPr>
      </p:pic>
      <p:sp>
        <p:nvSpPr>
          <p:cNvPr id="1373" name="Google Shape;1373;p22"/>
          <p:cNvSpPr/>
          <p:nvPr/>
        </p:nvSpPr>
        <p:spPr>
          <a:xfrm>
            <a:off x="4704960" y="1872513"/>
            <a:ext cx="4284661" cy="2166146"/>
          </a:xfrm>
          <a:prstGeom prst="roundRect">
            <a:avLst>
              <a:gd name="adj" fmla="val 3767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4" name="Google Shape;1374;p22"/>
          <p:cNvSpPr txBox="1"/>
          <p:nvPr/>
        </p:nvSpPr>
        <p:spPr>
          <a:xfrm>
            <a:off x="5181914" y="2006206"/>
            <a:ext cx="342129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Можно потратить на приобретение: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5" name="Google Shape;1375;p22"/>
          <p:cNvSpPr/>
          <p:nvPr/>
        </p:nvSpPr>
        <p:spPr>
          <a:xfrm>
            <a:off x="4704960" y="4172352"/>
            <a:ext cx="4284661" cy="560174"/>
          </a:xfrm>
          <a:prstGeom prst="roundRect">
            <a:avLst>
              <a:gd name="adj" fmla="val 2341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6" name="Google Shape;1376;p22"/>
          <p:cNvPicPr preferRelativeResize="0"/>
          <p:nvPr/>
        </p:nvPicPr>
        <p:blipFill>
          <a:blip r:embed="rId4">
            <a:alphaModFix/>
          </a:blip>
          <a:srcRect r="64762" b="50498"/>
          <a:stretch>
            <a:fillRect/>
          </a:stretch>
        </p:blipFill>
        <p:spPr>
          <a:xfrm>
            <a:off x="5156273" y="2255209"/>
            <a:ext cx="794674" cy="744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7" name="Google Shape;1377;p22"/>
          <p:cNvPicPr preferRelativeResize="0"/>
          <p:nvPr/>
        </p:nvPicPr>
        <p:blipFill>
          <a:blip r:embed="rId4">
            <a:alphaModFix/>
          </a:blip>
          <a:srcRect l="30472" r="34291" b="50498"/>
          <a:stretch>
            <a:fillRect/>
          </a:stretch>
        </p:blipFill>
        <p:spPr>
          <a:xfrm>
            <a:off x="6460006" y="2255209"/>
            <a:ext cx="794674" cy="744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8" name="Google Shape;1378;p22"/>
          <p:cNvPicPr preferRelativeResize="0"/>
          <p:nvPr/>
        </p:nvPicPr>
        <p:blipFill>
          <a:blip r:embed="rId4">
            <a:alphaModFix/>
          </a:blip>
          <a:srcRect l="64049" r="713" b="50498"/>
          <a:stretch>
            <a:fillRect/>
          </a:stretch>
        </p:blipFill>
        <p:spPr>
          <a:xfrm>
            <a:off x="7816258" y="2255209"/>
            <a:ext cx="794674" cy="744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9" name="Google Shape;1379;p22"/>
          <p:cNvPicPr preferRelativeResize="0"/>
          <p:nvPr/>
        </p:nvPicPr>
        <p:blipFill>
          <a:blip r:embed="rId4">
            <a:alphaModFix/>
          </a:blip>
          <a:srcRect t="45769" r="64762" b="4728"/>
          <a:stretch>
            <a:fillRect/>
          </a:stretch>
        </p:blipFill>
        <p:spPr>
          <a:xfrm>
            <a:off x="5156273" y="3069599"/>
            <a:ext cx="794674" cy="744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0" name="Google Shape;1380;p22"/>
          <p:cNvPicPr preferRelativeResize="0"/>
          <p:nvPr/>
        </p:nvPicPr>
        <p:blipFill>
          <a:blip r:embed="rId4">
            <a:alphaModFix/>
          </a:blip>
          <a:srcRect l="30472" t="45452" r="34291" b="5046"/>
          <a:stretch>
            <a:fillRect/>
          </a:stretch>
        </p:blipFill>
        <p:spPr>
          <a:xfrm>
            <a:off x="6460006" y="3069599"/>
            <a:ext cx="794674" cy="744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1" name="Google Shape;1381;p22"/>
          <p:cNvPicPr preferRelativeResize="0"/>
          <p:nvPr/>
        </p:nvPicPr>
        <p:blipFill>
          <a:blip r:embed="rId4">
            <a:alphaModFix/>
          </a:blip>
          <a:srcRect l="64049" t="45452" r="713" b="5046"/>
          <a:stretch>
            <a:fillRect/>
          </a:stretch>
        </p:blipFill>
        <p:spPr>
          <a:xfrm>
            <a:off x="7816258" y="3069599"/>
            <a:ext cx="794674" cy="744227"/>
          </a:xfrm>
          <a:prstGeom prst="rect">
            <a:avLst/>
          </a:prstGeom>
          <a:noFill/>
          <a:ln>
            <a:noFill/>
          </a:ln>
        </p:spPr>
      </p:pic>
      <p:sp>
        <p:nvSpPr>
          <p:cNvPr id="1382" name="Google Shape;1382;p22"/>
          <p:cNvSpPr txBox="1"/>
          <p:nvPr/>
        </p:nvSpPr>
        <p:spPr>
          <a:xfrm>
            <a:off x="4967379" y="2878248"/>
            <a:ext cx="124708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оборудования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3" name="Google Shape;1383;p22"/>
          <p:cNvSpPr txBox="1"/>
          <p:nvPr/>
        </p:nvSpPr>
        <p:spPr>
          <a:xfrm>
            <a:off x="6291682" y="2878248"/>
            <a:ext cx="124708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инструментов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4" name="Google Shape;1384;p22"/>
          <p:cNvSpPr txBox="1"/>
          <p:nvPr/>
        </p:nvSpPr>
        <p:spPr>
          <a:xfrm>
            <a:off x="7887828" y="2878248"/>
            <a:ext cx="72310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мебели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5" name="Google Shape;1385;p22"/>
          <p:cNvSpPr txBox="1"/>
          <p:nvPr/>
        </p:nvSpPr>
        <p:spPr>
          <a:xfrm>
            <a:off x="5260542" y="3643358"/>
            <a:ext cx="124708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сырья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6" name="Google Shape;1386;p22"/>
          <p:cNvSpPr txBox="1"/>
          <p:nvPr/>
        </p:nvSpPr>
        <p:spPr>
          <a:xfrm>
            <a:off x="6677985" y="3643358"/>
            <a:ext cx="124708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" name="Google Shape;1387;p22"/>
          <p:cNvSpPr txBox="1"/>
          <p:nvPr/>
        </p:nvSpPr>
        <p:spPr>
          <a:xfrm>
            <a:off x="7786878" y="3643358"/>
            <a:ext cx="99581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Аренды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22"/>
          <p:cNvSpPr/>
          <p:nvPr/>
        </p:nvSpPr>
        <p:spPr>
          <a:xfrm>
            <a:off x="4790904" y="4243564"/>
            <a:ext cx="412108" cy="4121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rgbClr val="EF7D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" name="Google Shape;1389;p22"/>
          <p:cNvSpPr txBox="1"/>
          <p:nvPr/>
        </p:nvSpPr>
        <p:spPr>
          <a:xfrm>
            <a:off x="4864095" y="4172352"/>
            <a:ext cx="16170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0" i="0" u="none" strike="noStrike" cap="none">
                <a:solidFill>
                  <a:srgbClr val="EF7D00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0" name="Google Shape;1390;p22"/>
          <p:cNvSpPr txBox="1"/>
          <p:nvPr/>
        </p:nvSpPr>
        <p:spPr>
          <a:xfrm>
            <a:off x="5260541" y="4149164"/>
            <a:ext cx="3596119" cy="570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Важно: </a:t>
            </a: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нужно зарегистрировать ИП или статус самозанятого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" name="Google Shape;1391;p22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395"/>
        <p:cNvGrpSpPr/>
        <p:nvPr/>
      </p:nvGrpSpPr>
      <p:grpSpPr>
        <a:xfrm>
          <a:off x="0" y="0"/>
          <a:ext cx="0" cy="0"/>
        </a:xfrm>
      </p:grpSpPr>
      <p:sp>
        <p:nvSpPr>
          <p:cNvPr id="1396" name="Google Shape;1396;p23"/>
          <p:cNvSpPr/>
          <p:nvPr/>
        </p:nvSpPr>
        <p:spPr>
          <a:xfrm>
            <a:off x="1935679" y="1730377"/>
            <a:ext cx="6923314" cy="537767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7" name="Google Shape;1397;p23"/>
          <p:cNvSpPr/>
          <p:nvPr/>
        </p:nvSpPr>
        <p:spPr>
          <a:xfrm>
            <a:off x="1935679" y="2369997"/>
            <a:ext cx="6914668" cy="2326695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8" name="Google Shape;1398;p23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Гранты молодым предпринимателям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9" name="Google Shape;1399;p23"/>
          <p:cNvSpPr txBox="1"/>
          <p:nvPr/>
        </p:nvSpPr>
        <p:spPr>
          <a:xfrm>
            <a:off x="226825" y="1098351"/>
            <a:ext cx="8856600" cy="74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это безвозмездная финансовая помощь, которую государство, благотворительные фонды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 коммерческие организации предоставляют на открытие или развитие бизнеса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0" name="Google Shape;1400;p23"/>
          <p:cNvSpPr txBox="1"/>
          <p:nvPr/>
        </p:nvSpPr>
        <p:spPr>
          <a:xfrm>
            <a:off x="1993859" y="2326334"/>
            <a:ext cx="7006441" cy="2438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Требования: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возраст (обычно от 14 до 25 лет)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официально зарегистрированный бизнес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отсутствие крупных долгов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софинансирование (предприниматель вкладывает не менее 25% от стоимости проекта)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доля в бизнесе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обучение (пройти бесплатное обучение основам предпринимательской деятельности в центре «Мой бизнес» или в Корпорации МСП)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23"/>
          <p:cNvSpPr txBox="1"/>
          <p:nvPr/>
        </p:nvSpPr>
        <p:spPr>
          <a:xfrm>
            <a:off x="1947552" y="1671752"/>
            <a:ext cx="6877500" cy="74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Грант можно направить на определённые цели: </a:t>
            </a: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аренду, покупку оборудования, оплату коммунальных услуг, маркетинговое продвижение и др.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2" name="Google Shape;1402;p23"/>
          <p:cNvPicPr preferRelativeResize="0"/>
          <p:nvPr/>
        </p:nvPicPr>
        <p:blipFill>
          <a:blip r:embed="rId3">
            <a:alphaModFix/>
          </a:blip>
          <a:srcRect l="18509" t="2842" r="24775" b="2983"/>
          <a:stretch>
            <a:fillRect/>
          </a:stretch>
        </p:blipFill>
        <p:spPr>
          <a:xfrm>
            <a:off x="418314" y="1675501"/>
            <a:ext cx="1250529" cy="3114755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23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07"/>
        <p:cNvGrpSpPr/>
        <p:nvPr/>
      </p:nvGrpSpPr>
      <p:grpSpPr>
        <a:xfrm>
          <a:off x="0" y="0"/>
          <a:ext cx="0" cy="0"/>
        </a:xfrm>
      </p:grpSpPr>
      <p:sp>
        <p:nvSpPr>
          <p:cNvPr id="1408" name="Google Shape;1408;p24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Самозанятость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9" name="Google Shape;1409;p24"/>
          <p:cNvSpPr txBox="1"/>
          <p:nvPr/>
        </p:nvSpPr>
        <p:spPr>
          <a:xfrm>
            <a:off x="287338" y="1272102"/>
            <a:ext cx="8563008" cy="1180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это специальный налоговый режим, позволяющий ИП или физическим лицам работать на себя легально, получать официальный доход и с него платить налог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ru-RU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Официально: налог на профессиональный доход (НПД)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0" name="Google Shape;1410;p24"/>
          <p:cNvSpPr/>
          <p:nvPr/>
        </p:nvSpPr>
        <p:spPr>
          <a:xfrm>
            <a:off x="293654" y="2341497"/>
            <a:ext cx="4176544" cy="2348909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24"/>
          <p:cNvSpPr/>
          <p:nvPr/>
        </p:nvSpPr>
        <p:spPr>
          <a:xfrm>
            <a:off x="4673802" y="2341497"/>
            <a:ext cx="4176544" cy="2348909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24"/>
          <p:cNvSpPr txBox="1"/>
          <p:nvPr/>
        </p:nvSpPr>
        <p:spPr>
          <a:xfrm>
            <a:off x="4775604" y="2990936"/>
            <a:ext cx="3796896" cy="1414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Лимит дохода – 2,4 млн рублей в год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Запрет на наём работников по трудовому договору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Ограничения по видам деятельности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3" name="Google Shape;1413;p24"/>
          <p:cNvSpPr txBox="1"/>
          <p:nvPr/>
        </p:nvSpPr>
        <p:spPr>
          <a:xfrm>
            <a:off x="395457" y="2384832"/>
            <a:ext cx="4176543" cy="814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Преимущество – ставки налогообложения: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24"/>
          <p:cNvSpPr txBox="1"/>
          <p:nvPr/>
        </p:nvSpPr>
        <p:spPr>
          <a:xfrm>
            <a:off x="902525" y="2983692"/>
            <a:ext cx="4176543" cy="1670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4%, </a:t>
            </a: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если доход получен </a:t>
            </a:r>
            <a:b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от физических лиц</a:t>
            </a:r>
            <a:b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6%, </a:t>
            </a: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если доход получен </a:t>
            </a:r>
            <a:b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от юридических лиц </a:t>
            </a:r>
            <a:b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или индивидуальных предпринимателей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5" name="Google Shape;1415;p24"/>
          <p:cNvSpPr txBox="1"/>
          <p:nvPr/>
        </p:nvSpPr>
        <p:spPr>
          <a:xfrm>
            <a:off x="4775604" y="2505892"/>
            <a:ext cx="3796896" cy="550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Ограничения: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" name="Прямая со стрелкой 1">
            <a:extLst>
              <a:ext uri="{FF2B5EF4-FFF2-40B4-BE49-F238E27FC236}">
                <a16:creationId xmlns:a16="http://schemas.microsoft.com/office/drawing/2014/main" id="{44CFDFD4-96CB-5E39-69F9-B7D3B181C1D8}"/>
              </a:ext>
            </a:extLst>
          </p:cNvPr>
          <p:cNvCxnSpPr/>
          <p:nvPr/>
        </p:nvCxnSpPr>
        <p:spPr>
          <a:xfrm>
            <a:off x="513749" y="3327003"/>
            <a:ext cx="388776" cy="0"/>
          </a:xfrm>
          <a:prstGeom prst="straightConnector1">
            <a:avLst/>
          </a:prstGeom>
          <a:ln w="63500" cap="rnd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3EB06E36-B3DF-A961-896E-78487BBD3875}"/>
              </a:ext>
            </a:extLst>
          </p:cNvPr>
          <p:cNvCxnSpPr/>
          <p:nvPr/>
        </p:nvCxnSpPr>
        <p:spPr>
          <a:xfrm>
            <a:off x="513749" y="4104836"/>
            <a:ext cx="388776" cy="0"/>
          </a:xfrm>
          <a:prstGeom prst="straightConnector1">
            <a:avLst/>
          </a:prstGeom>
          <a:ln w="63500" cap="rnd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21"/>
        <p:cNvGrpSpPr/>
        <p:nvPr/>
      </p:nvGrpSpPr>
      <p:grpSpPr>
        <a:xfrm>
          <a:off x="0" y="0"/>
          <a:ext cx="0" cy="0"/>
        </a:xfrm>
      </p:grpSpPr>
      <p:pic>
        <p:nvPicPr>
          <p:cNvPr id="1422" name="Google Shape;1422;p25"/>
          <p:cNvPicPr preferRelativeResize="0"/>
          <p:nvPr/>
        </p:nvPicPr>
        <p:blipFill>
          <a:blip r:embed="rId3">
            <a:alphaModFix/>
          </a:blip>
          <a:srcRect l="10409"/>
          <a:stretch>
            <a:fillRect/>
          </a:stretch>
        </p:blipFill>
        <p:spPr>
          <a:xfrm>
            <a:off x="91584" y="1512915"/>
            <a:ext cx="4407927" cy="3280039"/>
          </a:xfrm>
          <a:prstGeom prst="rect">
            <a:avLst/>
          </a:prstGeom>
          <a:noFill/>
          <a:ln>
            <a:noFill/>
          </a:ln>
        </p:spPr>
      </p:pic>
      <p:sp>
        <p:nvSpPr>
          <p:cNvPr id="1423" name="Google Shape;1423;p25"/>
          <p:cNvSpPr/>
          <p:nvPr/>
        </p:nvSpPr>
        <p:spPr>
          <a:xfrm>
            <a:off x="3020785" y="1646598"/>
            <a:ext cx="5740786" cy="240756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25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и открытие бизнеса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5" name="Google Shape;1425;p25"/>
          <p:cNvSpPr txBox="1"/>
          <p:nvPr/>
        </p:nvSpPr>
        <p:spPr>
          <a:xfrm>
            <a:off x="3076862" y="1646598"/>
            <a:ext cx="5740787" cy="2453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Возраст: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 год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Статус: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 окончил университет и хочет открыть кофейню формата «кофе с собой»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Опыт работы: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бариста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Преимущества: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готовый бизнес-план, накопления 75 000 рублей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Проблема: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 запуска бизнеса </a:t>
            </a:r>
            <a:r>
              <a:rPr lang="ru-RU" sz="1400" b="1" i="0" u="none" strike="noStrike" cap="none">
                <a:solidFill>
                  <a:srgbClr val="EF7D00"/>
                </a:solidFill>
                <a:latin typeface="Arial"/>
                <a:ea typeface="Arial"/>
                <a:cs typeface="Arial"/>
                <a:sym typeface="Arial"/>
              </a:rPr>
              <a:t>необходимо 400 000 рублей</a:t>
            </a:r>
            <a:endParaRPr sz="1400" b="1" i="0" u="none" strike="noStrike" cap="none">
              <a:solidFill>
                <a:srgbClr val="EF7D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" name="Google Shape;1426;p25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30"/>
        <p:cNvGrpSpPr/>
        <p:nvPr/>
      </p:nvGrpSpPr>
      <p:grpSpPr>
        <a:xfrm>
          <a:off x="0" y="0"/>
          <a:ext cx="0" cy="0"/>
        </a:xfrm>
      </p:grpSpPr>
      <p:sp>
        <p:nvSpPr>
          <p:cNvPr id="1431" name="Google Shape;1431;p26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Может ли Артём...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2" name="Google Shape;1432;p26"/>
          <p:cNvSpPr/>
          <p:nvPr/>
        </p:nvSpPr>
        <p:spPr>
          <a:xfrm>
            <a:off x="1962519" y="1448319"/>
            <a:ext cx="6799052" cy="537767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3" name="Google Shape;1433;p26"/>
          <p:cNvSpPr txBox="1"/>
          <p:nvPr/>
        </p:nvSpPr>
        <p:spPr>
          <a:xfrm>
            <a:off x="1962518" y="1499915"/>
            <a:ext cx="6980707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 1: Получить социальный контракт на открытие кофейни?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4" name="Google Shape;1434;p26"/>
          <p:cNvSpPr/>
          <p:nvPr/>
        </p:nvSpPr>
        <p:spPr>
          <a:xfrm>
            <a:off x="1962519" y="2062916"/>
            <a:ext cx="6799052" cy="2688966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5" name="Google Shape;1435;p26"/>
          <p:cNvSpPr txBox="1"/>
          <p:nvPr/>
        </p:nvSpPr>
        <p:spPr>
          <a:xfrm>
            <a:off x="1962518" y="2038045"/>
            <a:ext cx="6799053" cy="244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Варианты ответов:</a:t>
            </a:r>
            <a:endParaRPr/>
          </a:p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Да, социальный контракт может получить любой желающий открыть бизнес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Нет, социальный контракт вообще не предусматривает открытие собственного дела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Да, если Артём соответствует критериям получения социального контракта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его бизнес-план будет одобрен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Только после того, как кофейня начнёт приносить прибыль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6" name="Google Shape;1436;p26"/>
          <p:cNvPicPr preferRelativeResize="0"/>
          <p:nvPr/>
        </p:nvPicPr>
        <p:blipFill>
          <a:blip r:embed="rId3">
            <a:alphaModFix/>
          </a:blip>
          <a:srcRect l="15605" t="1735" r="26111" b="6025"/>
          <a:stretch>
            <a:fillRect/>
          </a:stretch>
        </p:blipFill>
        <p:spPr>
          <a:xfrm>
            <a:off x="287337" y="1135228"/>
            <a:ext cx="1523507" cy="3616655"/>
          </a:xfrm>
          <a:prstGeom prst="rect">
            <a:avLst/>
          </a:prstGeom>
          <a:noFill/>
          <a:ln>
            <a:noFill/>
          </a:ln>
        </p:spPr>
      </p:pic>
      <p:sp>
        <p:nvSpPr>
          <p:cNvPr id="1437" name="Google Shape;1437;p26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41"/>
        <p:cNvGrpSpPr/>
        <p:nvPr/>
      </p:nvGrpSpPr>
      <p:grpSpPr>
        <a:xfrm>
          <a:off x="0" y="0"/>
          <a:ext cx="0" cy="0"/>
        </a:xfrm>
      </p:grpSpPr>
      <p:sp>
        <p:nvSpPr>
          <p:cNvPr id="1442" name="Google Shape;1442;p27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из перечисленного...</a:t>
            </a:r>
            <a:endParaRPr/>
          </a:p>
        </p:txBody>
      </p:sp>
      <p:sp>
        <p:nvSpPr>
          <p:cNvPr id="1443" name="Google Shape;1443;p27"/>
          <p:cNvSpPr/>
          <p:nvPr/>
        </p:nvSpPr>
        <p:spPr>
          <a:xfrm>
            <a:off x="1962519" y="1448319"/>
            <a:ext cx="6799052" cy="537767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4" name="Google Shape;1444;p27"/>
          <p:cNvSpPr txBox="1"/>
          <p:nvPr/>
        </p:nvSpPr>
        <p:spPr>
          <a:xfrm>
            <a:off x="1962518" y="1499915"/>
            <a:ext cx="6980707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 2: Артём обязан сделать, если получит социальный контракт?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27"/>
          <p:cNvSpPr/>
          <p:nvPr/>
        </p:nvSpPr>
        <p:spPr>
          <a:xfrm>
            <a:off x="1962519" y="2062916"/>
            <a:ext cx="6799052" cy="2688966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6" name="Google Shape;1446;p27"/>
          <p:cNvSpPr txBox="1"/>
          <p:nvPr/>
        </p:nvSpPr>
        <p:spPr>
          <a:xfrm>
            <a:off x="1962518" y="2024997"/>
            <a:ext cx="6799053" cy="2421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Варианты ответов:</a:t>
            </a:r>
            <a:endParaRPr/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Потратить деньги по своему усмотрению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Б.</a:t>
            </a:r>
            <a:r>
              <a:rPr lang="ru-RU" b="1">
                <a:solidFill>
                  <a:schemeClr val="dk1"/>
                </a:solidFill>
              </a:rPr>
              <a:t>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Использовать</a:t>
            </a:r>
            <a:r>
              <a:rPr lang="ru-RU">
                <a:solidFill>
                  <a:schemeClr val="dk1"/>
                </a:solidFill>
              </a:rPr>
              <a:t>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средства только на цели, предусмотренные бизнес-планом и условиями социального контракта, а также подтвердить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их целевое использование</a:t>
            </a: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В.</a:t>
            </a:r>
            <a:r>
              <a:rPr lang="ru-RU" b="1">
                <a:solidFill>
                  <a:schemeClr val="dk1"/>
                </a:solidFill>
              </a:rPr>
              <a:t>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Вернуть всю сумму государству через год независимо от результатов бизнеса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Передать часть прибыли государству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7" name="Google Shape;1447;p27"/>
          <p:cNvPicPr preferRelativeResize="0"/>
          <p:nvPr/>
        </p:nvPicPr>
        <p:blipFill>
          <a:blip r:embed="rId3">
            <a:alphaModFix/>
          </a:blip>
          <a:srcRect l="15380" r="21075" b="4299"/>
          <a:stretch>
            <a:fillRect/>
          </a:stretch>
        </p:blipFill>
        <p:spPr>
          <a:xfrm>
            <a:off x="287338" y="1193351"/>
            <a:ext cx="1580088" cy="3569541"/>
          </a:xfrm>
          <a:prstGeom prst="rect">
            <a:avLst/>
          </a:prstGeom>
          <a:noFill/>
          <a:ln>
            <a:noFill/>
          </a:ln>
        </p:spPr>
      </p:pic>
      <p:sp>
        <p:nvSpPr>
          <p:cNvPr id="1448" name="Google Shape;1448;p27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52"/>
        <p:cNvGrpSpPr/>
        <p:nvPr/>
      </p:nvGrpSpPr>
      <p:grpSpPr>
        <a:xfrm>
          <a:off x="0" y="0"/>
          <a:ext cx="0" cy="0"/>
        </a:xfrm>
      </p:grpSpPr>
      <p:sp>
        <p:nvSpPr>
          <p:cNvPr id="1453" name="Google Shape;1453;p28"/>
          <p:cNvSpPr txBox="1"/>
          <p:nvPr/>
        </p:nvSpPr>
        <p:spPr>
          <a:xfrm>
            <a:off x="287338" y="866051"/>
            <a:ext cx="7612478" cy="24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хочет получить грант для молодых предпринимателей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4" name="Google Shape;1454;p28"/>
          <p:cNvSpPr/>
          <p:nvPr/>
        </p:nvSpPr>
        <p:spPr>
          <a:xfrm>
            <a:off x="348098" y="1598220"/>
            <a:ext cx="8413473" cy="710343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5" name="Google Shape;1455;p28"/>
          <p:cNvSpPr/>
          <p:nvPr/>
        </p:nvSpPr>
        <p:spPr>
          <a:xfrm>
            <a:off x="348098" y="2342696"/>
            <a:ext cx="8413473" cy="2439166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6" name="Google Shape;1456;p28"/>
          <p:cNvSpPr txBox="1"/>
          <p:nvPr/>
        </p:nvSpPr>
        <p:spPr>
          <a:xfrm>
            <a:off x="348099" y="2278583"/>
            <a:ext cx="8413472" cy="2205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Варианты ответов: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Подать заявку сразу после появления идеи, а бизнес-план подготовить позже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Подготовить качественный бизнес-план, изучить условия конкретной грантовой программы, убедиться, что он соответствует критериям отбора, и при необходимости пройти обучение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основам предпринимательства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Зарегистрироваться как самозанятый — после этого грант будет предоставлен автоматически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Взять банковский кредит, а затем обратиться за грантом для компенсации расходов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7" name="Google Shape;1457;p28"/>
          <p:cNvSpPr txBox="1"/>
          <p:nvPr/>
        </p:nvSpPr>
        <p:spPr>
          <a:xfrm>
            <a:off x="348097" y="1594067"/>
            <a:ext cx="8413472" cy="684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 3: Что ему следует сделать в первую очередь, чтобы увеличить свои шансы на получение государственной поддержки?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8" name="Google Shape;1458;p28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62"/>
        <p:cNvGrpSpPr/>
        <p:nvPr/>
      </p:nvGrpSpPr>
      <p:grpSpPr>
        <a:xfrm>
          <a:off x="0" y="0"/>
          <a:ext cx="0" cy="0"/>
        </a:xfrm>
      </p:grpSpPr>
      <p:sp>
        <p:nvSpPr>
          <p:cNvPr id="1463" name="Google Shape;1463;p29"/>
          <p:cNvSpPr/>
          <p:nvPr/>
        </p:nvSpPr>
        <p:spPr>
          <a:xfrm>
            <a:off x="1962519" y="1448319"/>
            <a:ext cx="6799052" cy="537767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4" name="Google Shape;1464;p29"/>
          <p:cNvSpPr txBox="1"/>
          <p:nvPr/>
        </p:nvSpPr>
        <p:spPr>
          <a:xfrm>
            <a:off x="1962518" y="1499915"/>
            <a:ext cx="6446963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 4: Открыть полноценную кофейню как самозанятый?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5" name="Google Shape;1465;p29"/>
          <p:cNvSpPr/>
          <p:nvPr/>
        </p:nvSpPr>
        <p:spPr>
          <a:xfrm>
            <a:off x="1962519" y="2062916"/>
            <a:ext cx="6799052" cy="2569045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Google Shape;1466;p29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Может ли Артём...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7" name="Google Shape;1467;p29"/>
          <p:cNvSpPr txBox="1"/>
          <p:nvPr/>
        </p:nvSpPr>
        <p:spPr>
          <a:xfrm>
            <a:off x="1962519" y="2196958"/>
            <a:ext cx="6799052" cy="199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Варианты ответов:</a:t>
            </a:r>
            <a:endParaRPr/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Да, это оптимальный вариант для любого малого бизнеса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Нет, если он планирует нанимать сотрудников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Да, но только если сразу наймёт работников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Нет, потому что самозанятым запрещено продавать продукты питания </a:t>
            </a:r>
            <a:b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напитки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8" name="Google Shape;1468;p29"/>
          <p:cNvPicPr preferRelativeResize="0"/>
          <p:nvPr/>
        </p:nvPicPr>
        <p:blipFill>
          <a:blip r:embed="rId3">
            <a:alphaModFix/>
          </a:blip>
          <a:srcRect l="18944" t="1985" r="25512" b="8763"/>
          <a:stretch>
            <a:fillRect/>
          </a:stretch>
        </p:blipFill>
        <p:spPr>
          <a:xfrm>
            <a:off x="382429" y="1294065"/>
            <a:ext cx="1457004" cy="3511852"/>
          </a:xfrm>
          <a:prstGeom prst="rect">
            <a:avLst/>
          </a:prstGeom>
          <a:noFill/>
          <a:ln>
            <a:noFill/>
          </a:ln>
        </p:spPr>
      </p:pic>
      <p:sp>
        <p:nvSpPr>
          <p:cNvPr id="1469" name="Google Shape;1469;p29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3"/>
          <p:cNvSpPr txBox="1">
            <a:spLocks noGrp="1"/>
          </p:cNvSpPr>
          <p:nvPr>
            <p:ph type="sldNum" idx="12"/>
          </p:nvPr>
        </p:nvSpPr>
        <p:spPr>
          <a:xfrm>
            <a:off x="8641861" y="4499288"/>
            <a:ext cx="214801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3"/>
          <p:cNvSpPr txBox="1"/>
          <p:nvPr/>
        </p:nvSpPr>
        <p:spPr>
          <a:xfrm>
            <a:off x="287338" y="866051"/>
            <a:ext cx="7339012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Зачем государству поддерживать человека всю жизнь?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/>
          <p:nvPr/>
        </p:nvSpPr>
        <p:spPr>
          <a:xfrm>
            <a:off x="287339" y="1397371"/>
            <a:ext cx="2979844" cy="568731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570391" y="1356367"/>
            <a:ext cx="2867844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Поддержка образования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4232614" y="1397371"/>
            <a:ext cx="4593903" cy="568731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4150756" y="1349705"/>
            <a:ext cx="2979844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Рост человеческого капитала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3"/>
          <p:cNvSpPr/>
          <p:nvPr/>
        </p:nvSpPr>
        <p:spPr>
          <a:xfrm>
            <a:off x="287339" y="2092315"/>
            <a:ext cx="2979844" cy="568731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570391" y="2051311"/>
            <a:ext cx="2867844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Поддержка инвестиций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4232614" y="2092315"/>
            <a:ext cx="4593903" cy="568731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4150756" y="1916633"/>
            <a:ext cx="4593902" cy="78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Развитие финансового рынка, компаний и долгосрочных сбережений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3"/>
          <p:cNvSpPr/>
          <p:nvPr/>
        </p:nvSpPr>
        <p:spPr>
          <a:xfrm>
            <a:off x="287339" y="2750683"/>
            <a:ext cx="2979844" cy="568731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574301" y="2600536"/>
            <a:ext cx="3292425" cy="78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Поддержка предпринимательства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3"/>
          <p:cNvSpPr/>
          <p:nvPr/>
        </p:nvSpPr>
        <p:spPr>
          <a:xfrm>
            <a:off x="4232614" y="2750683"/>
            <a:ext cx="4593903" cy="568731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 txBox="1"/>
          <p:nvPr/>
        </p:nvSpPr>
        <p:spPr>
          <a:xfrm>
            <a:off x="4150756" y="2703017"/>
            <a:ext cx="4452396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Создание рабочих мест и рост экономики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3"/>
          <p:cNvSpPr/>
          <p:nvPr/>
        </p:nvSpPr>
        <p:spPr>
          <a:xfrm>
            <a:off x="287339" y="3409050"/>
            <a:ext cx="2979844" cy="568731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570391" y="3368047"/>
            <a:ext cx="2867844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Поддержка семьи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4232614" y="3409050"/>
            <a:ext cx="4593903" cy="568731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 txBox="1"/>
          <p:nvPr/>
        </p:nvSpPr>
        <p:spPr>
          <a:xfrm>
            <a:off x="4150755" y="3361385"/>
            <a:ext cx="4675761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Демографическая устойчивость общества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3"/>
          <p:cNvSpPr/>
          <p:nvPr/>
        </p:nvSpPr>
        <p:spPr>
          <a:xfrm>
            <a:off x="287339" y="4103995"/>
            <a:ext cx="2979844" cy="568731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3"/>
          <p:cNvSpPr txBox="1"/>
          <p:nvPr/>
        </p:nvSpPr>
        <p:spPr>
          <a:xfrm>
            <a:off x="570391" y="3953848"/>
            <a:ext cx="2867844" cy="78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Поддержка пенсионной системы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"/>
          <p:cNvSpPr/>
          <p:nvPr/>
        </p:nvSpPr>
        <p:spPr>
          <a:xfrm>
            <a:off x="4232614" y="4103995"/>
            <a:ext cx="4593903" cy="568731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3"/>
          <p:cNvSpPr txBox="1"/>
          <p:nvPr/>
        </p:nvSpPr>
        <p:spPr>
          <a:xfrm>
            <a:off x="4150756" y="4056329"/>
            <a:ext cx="2979844" cy="53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4150" marR="0" lvl="0" indent="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Социальная стабильность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p3"/>
          <p:cNvPicPr preferRelativeResize="0"/>
          <p:nvPr/>
        </p:nvPicPr>
        <p:blipFill>
          <a:blip r:embed="rId3">
            <a:alphaModFix/>
          </a:blip>
          <a:srcRect r="65715" b="51212"/>
          <a:stretch>
            <a:fillRect/>
          </a:stretch>
        </p:blipFill>
        <p:spPr>
          <a:xfrm>
            <a:off x="207545" y="1376326"/>
            <a:ext cx="538179" cy="510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3"/>
          <p:cNvPicPr preferRelativeResize="0"/>
          <p:nvPr/>
        </p:nvPicPr>
        <p:blipFill>
          <a:blip r:embed="rId3">
            <a:alphaModFix/>
          </a:blip>
          <a:srcRect l="33542" r="35217" b="46070"/>
          <a:stretch>
            <a:fillRect/>
          </a:stretch>
        </p:blipFill>
        <p:spPr>
          <a:xfrm>
            <a:off x="317482" y="2060111"/>
            <a:ext cx="490385" cy="564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/>
          <p:cNvPicPr preferRelativeResize="0"/>
          <p:nvPr/>
        </p:nvPicPr>
        <p:blipFill>
          <a:blip r:embed="rId3">
            <a:alphaModFix/>
          </a:blip>
          <a:srcRect l="64229" b="48344"/>
          <a:stretch>
            <a:fillRect/>
          </a:stretch>
        </p:blipFill>
        <p:spPr>
          <a:xfrm>
            <a:off x="287338" y="2685362"/>
            <a:ext cx="561494" cy="540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3"/>
          <p:cNvPicPr preferRelativeResize="0"/>
          <p:nvPr/>
        </p:nvPicPr>
        <p:blipFill>
          <a:blip r:embed="rId3">
            <a:alphaModFix/>
          </a:blip>
          <a:srcRect t="47763" r="52610"/>
          <a:stretch>
            <a:fillRect/>
          </a:stretch>
        </p:blipFill>
        <p:spPr>
          <a:xfrm>
            <a:off x="63974" y="3409050"/>
            <a:ext cx="743893" cy="54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/>
          <p:cNvPicPr preferRelativeResize="0"/>
          <p:nvPr/>
        </p:nvPicPr>
        <p:blipFill>
          <a:blip r:embed="rId3">
            <a:alphaModFix/>
          </a:blip>
          <a:srcRect l="50000" t="51988" r="13896"/>
          <a:stretch>
            <a:fillRect/>
          </a:stretch>
        </p:blipFill>
        <p:spPr>
          <a:xfrm>
            <a:off x="317482" y="4155155"/>
            <a:ext cx="531350" cy="47106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"/>
          <p:cNvSpPr txBox="1"/>
          <p:nvPr/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BED72AB6-92D2-43E6-FC4E-4759D086F858}"/>
              </a:ext>
            </a:extLst>
          </p:cNvPr>
          <p:cNvCxnSpPr/>
          <p:nvPr/>
        </p:nvCxnSpPr>
        <p:spPr>
          <a:xfrm flipV="1">
            <a:off x="3438235" y="1664225"/>
            <a:ext cx="712521" cy="6662"/>
          </a:xfrm>
          <a:prstGeom prst="straightConnector1">
            <a:avLst/>
          </a:prstGeom>
          <a:ln w="63500" cap="rnd">
            <a:solidFill>
              <a:srgbClr val="EB7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0218C580-C9E2-3325-2D00-A7DCC7CB638F}"/>
              </a:ext>
            </a:extLst>
          </p:cNvPr>
          <p:cNvCxnSpPr/>
          <p:nvPr/>
        </p:nvCxnSpPr>
        <p:spPr>
          <a:xfrm flipV="1">
            <a:off x="3438235" y="2368313"/>
            <a:ext cx="712521" cy="6662"/>
          </a:xfrm>
          <a:prstGeom prst="straightConnector1">
            <a:avLst/>
          </a:prstGeom>
          <a:ln w="63500" cap="rnd">
            <a:solidFill>
              <a:srgbClr val="EB7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940483CD-9AD5-7CB5-3A31-F60F048EC826}"/>
              </a:ext>
            </a:extLst>
          </p:cNvPr>
          <p:cNvCxnSpPr/>
          <p:nvPr/>
        </p:nvCxnSpPr>
        <p:spPr>
          <a:xfrm flipV="1">
            <a:off x="3438235" y="3054113"/>
            <a:ext cx="712521" cy="6662"/>
          </a:xfrm>
          <a:prstGeom prst="straightConnector1">
            <a:avLst/>
          </a:prstGeom>
          <a:ln w="63500" cap="rnd">
            <a:solidFill>
              <a:srgbClr val="EB7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34B54361-8208-D83B-C35F-EC733107620A}"/>
              </a:ext>
            </a:extLst>
          </p:cNvPr>
          <p:cNvCxnSpPr/>
          <p:nvPr/>
        </p:nvCxnSpPr>
        <p:spPr>
          <a:xfrm flipV="1">
            <a:off x="3438235" y="3712481"/>
            <a:ext cx="712521" cy="6662"/>
          </a:xfrm>
          <a:prstGeom prst="straightConnector1">
            <a:avLst/>
          </a:prstGeom>
          <a:ln w="63500" cap="rnd">
            <a:solidFill>
              <a:srgbClr val="EB7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98AA64DC-8D22-88F0-99DB-2D357DC60CBA}"/>
              </a:ext>
            </a:extLst>
          </p:cNvPr>
          <p:cNvCxnSpPr/>
          <p:nvPr/>
        </p:nvCxnSpPr>
        <p:spPr>
          <a:xfrm flipV="1">
            <a:off x="3438235" y="4315985"/>
            <a:ext cx="712521" cy="6662"/>
          </a:xfrm>
          <a:prstGeom prst="straightConnector1">
            <a:avLst/>
          </a:prstGeom>
          <a:ln w="63500" cap="rnd">
            <a:solidFill>
              <a:srgbClr val="EB7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73"/>
        <p:cNvGrpSpPr/>
        <p:nvPr/>
      </p:nvGrpSpPr>
      <p:grpSpPr>
        <a:xfrm>
          <a:off x="0" y="0"/>
          <a:ext cx="0" cy="0"/>
        </a:xfrm>
      </p:grpSpPr>
      <p:pic>
        <p:nvPicPr>
          <p:cNvPr id="1474" name="Google Shape;1474;p30"/>
          <p:cNvPicPr preferRelativeResize="0"/>
          <p:nvPr/>
        </p:nvPicPr>
        <p:blipFill>
          <a:blip r:embed="rId3">
            <a:alphaModFix/>
          </a:blip>
          <a:srcRect l="15007" r="26066" b="4805"/>
          <a:stretch>
            <a:fillRect/>
          </a:stretch>
        </p:blipFill>
        <p:spPr>
          <a:xfrm>
            <a:off x="303983" y="1273448"/>
            <a:ext cx="1466538" cy="3553733"/>
          </a:xfrm>
          <a:prstGeom prst="rect">
            <a:avLst/>
          </a:prstGeom>
          <a:noFill/>
          <a:ln>
            <a:noFill/>
          </a:ln>
        </p:spPr>
      </p:pic>
      <p:sp>
        <p:nvSpPr>
          <p:cNvPr id="1475" name="Google Shape;1475;p30"/>
          <p:cNvSpPr/>
          <p:nvPr/>
        </p:nvSpPr>
        <p:spPr>
          <a:xfrm>
            <a:off x="1962519" y="1448319"/>
            <a:ext cx="6799052" cy="537767"/>
          </a:xfrm>
          <a:prstGeom prst="roundRect">
            <a:avLst>
              <a:gd name="adj" fmla="val 21746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6" name="Google Shape;1476;p30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хочет открыть кофейню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7" name="Google Shape;1477;p30"/>
          <p:cNvSpPr txBox="1"/>
          <p:nvPr/>
        </p:nvSpPr>
        <p:spPr>
          <a:xfrm>
            <a:off x="1962518" y="1499915"/>
            <a:ext cx="6446963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 5: Какое решение можно считать наиболее рациональным?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8" name="Google Shape;1478;p30"/>
          <p:cNvSpPr/>
          <p:nvPr/>
        </p:nvSpPr>
        <p:spPr>
          <a:xfrm>
            <a:off x="1962519" y="2062916"/>
            <a:ext cx="6799052" cy="2569045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9" name="Google Shape;1479;p30"/>
          <p:cNvSpPr txBox="1"/>
          <p:nvPr/>
        </p:nvSpPr>
        <p:spPr>
          <a:xfrm>
            <a:off x="1962517" y="2043860"/>
            <a:ext cx="6799052" cy="2421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Варианты ответов: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Сразу зарегистрироваться как самозанятый и открыть полноценную кофейню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Изучить все доступные меры господдержки, определить, подходит ли Артёму социальный контракт или грантовая программа, выбрать подходящую форму регистрации бизнеса и только после этого запускать проект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Полностью отказаться от использования государственной поддержки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Г.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Подавать заявления сразу на все программы, независимо от их условий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0" name="Google Shape;1480;p30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84"/>
        <p:cNvGrpSpPr/>
        <p:nvPr/>
      </p:nvGrpSpPr>
      <p:grpSpPr>
        <a:xfrm>
          <a:off x="0" y="0"/>
          <a:ext cx="0" cy="0"/>
        </a:xfrm>
      </p:grpSpPr>
      <p:sp>
        <p:nvSpPr>
          <p:cNvPr id="1485" name="Google Shape;1485;p31"/>
          <p:cNvSpPr/>
          <p:nvPr/>
        </p:nvSpPr>
        <p:spPr>
          <a:xfrm>
            <a:off x="293655" y="2637049"/>
            <a:ext cx="3921124" cy="1918157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6" name="Google Shape;1486;p31"/>
          <p:cNvSpPr/>
          <p:nvPr/>
        </p:nvSpPr>
        <p:spPr>
          <a:xfrm>
            <a:off x="4457094" y="2637049"/>
            <a:ext cx="3921124" cy="1918157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Google Shape;1487;p31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Налоги как инструмент государственной поддержки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8" name="Google Shape;1488;p31"/>
          <p:cNvSpPr txBox="1"/>
          <p:nvPr/>
        </p:nvSpPr>
        <p:spPr>
          <a:xfrm>
            <a:off x="941637" y="1193351"/>
            <a:ext cx="7599248" cy="1443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Налоговый вычет </a:t>
            </a:r>
            <a: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– это уменьшение налоговой базы или возврат части ранее уплаченного налога на доходы физических лиц (НДФЛ)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Сумма вычета </a:t>
            </a:r>
            <a: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– это размер расходов, с которого можно получить налоговую льготу, а сумма возврата зависит от ставки НДФЛ, по которой был уплачен налог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9" name="Google Shape;1489;p31"/>
          <p:cNvSpPr txBox="1"/>
          <p:nvPr/>
        </p:nvSpPr>
        <p:spPr>
          <a:xfrm>
            <a:off x="393478" y="2748449"/>
            <a:ext cx="3713158" cy="170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ВАЖНО: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chemeClr val="lt1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вычет можно получить только </a:t>
            </a:r>
            <a:br>
              <a:rPr lang="ru-RU"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при официальном трудоустройстве;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chemeClr val="lt1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сумма возврата не больше уплаченного за год налога по НДФЛ.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0" name="Google Shape;1490;p31"/>
          <p:cNvSpPr txBox="1"/>
          <p:nvPr/>
        </p:nvSpPr>
        <p:spPr>
          <a:xfrm>
            <a:off x="4572000" y="2748449"/>
            <a:ext cx="3682093" cy="170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Как оформить: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 упрощённом порядке через </a:t>
            </a:r>
            <a:b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личный кабинет ФНС;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подать декларацию 3-НДФЛ;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оформить через работодателя.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1" name="Google Shape;1491;p31"/>
          <p:cNvPicPr preferRelativeResize="0"/>
          <p:nvPr/>
        </p:nvPicPr>
        <p:blipFill>
          <a:blip r:embed="rId3">
            <a:alphaModFix/>
          </a:blip>
          <a:srcRect l="7173" t="7824" r="53117" b="15826"/>
          <a:stretch>
            <a:fillRect/>
          </a:stretch>
        </p:blipFill>
        <p:spPr>
          <a:xfrm>
            <a:off x="332511" y="1212448"/>
            <a:ext cx="641926" cy="616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2" name="Google Shape;1492;p31"/>
          <p:cNvPicPr preferRelativeResize="0"/>
          <p:nvPr/>
        </p:nvPicPr>
        <p:blipFill>
          <a:blip r:embed="rId3">
            <a:alphaModFix/>
          </a:blip>
          <a:srcRect l="53168" t="7824" r="7978" b="15826"/>
          <a:stretch>
            <a:fillRect/>
          </a:stretch>
        </p:blipFill>
        <p:spPr>
          <a:xfrm>
            <a:off x="339437" y="1874954"/>
            <a:ext cx="628073" cy="616405"/>
          </a:xfrm>
          <a:prstGeom prst="rect">
            <a:avLst/>
          </a:prstGeom>
          <a:noFill/>
          <a:ln>
            <a:noFill/>
          </a:ln>
        </p:spPr>
      </p:pic>
      <p:sp>
        <p:nvSpPr>
          <p:cNvPr id="1493" name="Google Shape;1493;p31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97"/>
        <p:cNvGrpSpPr/>
        <p:nvPr/>
      </p:nvGrpSpPr>
      <p:grpSpPr>
        <a:xfrm>
          <a:off x="0" y="0"/>
          <a:ext cx="0" cy="0"/>
        </a:xfrm>
      </p:grpSpPr>
      <p:sp>
        <p:nvSpPr>
          <p:cNvPr id="1498" name="Google Shape;1498;p32"/>
          <p:cNvSpPr/>
          <p:nvPr/>
        </p:nvSpPr>
        <p:spPr>
          <a:xfrm>
            <a:off x="4564371" y="1308152"/>
            <a:ext cx="4143098" cy="187643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9" name="Google Shape;1499;p32"/>
          <p:cNvSpPr/>
          <p:nvPr/>
        </p:nvSpPr>
        <p:spPr>
          <a:xfrm>
            <a:off x="287338" y="1308152"/>
            <a:ext cx="4143098" cy="187643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0" name="Google Shape;1500;p32"/>
          <p:cNvSpPr/>
          <p:nvPr/>
        </p:nvSpPr>
        <p:spPr>
          <a:xfrm>
            <a:off x="4564371" y="3237435"/>
            <a:ext cx="4143098" cy="724902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1" name="Google Shape;1501;p32"/>
          <p:cNvSpPr/>
          <p:nvPr/>
        </p:nvSpPr>
        <p:spPr>
          <a:xfrm>
            <a:off x="287338" y="3237435"/>
            <a:ext cx="4143098" cy="724902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2" name="Google Shape;1502;p32"/>
          <p:cNvSpPr txBox="1"/>
          <p:nvPr/>
        </p:nvSpPr>
        <p:spPr>
          <a:xfrm>
            <a:off x="311581" y="1308152"/>
            <a:ext cx="4039983" cy="1772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Вычет на обучение: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EF7D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возврат части средств, потраченных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собственное образование, обучение супруга, детей, братьев или сестёр;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EF7D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 образовательного учреждения должна быть лицензия.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3" name="Google Shape;1503;p32"/>
          <p:cNvSpPr txBox="1"/>
          <p:nvPr/>
        </p:nvSpPr>
        <p:spPr>
          <a:xfrm>
            <a:off x="4572000" y="1308152"/>
            <a:ext cx="4049486" cy="2003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Вычет на лечение: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7000"/>
              </a:lnSpc>
              <a:spcBef>
                <a:spcPts val="800"/>
              </a:spcBef>
              <a:spcAft>
                <a:spcPct val="0"/>
              </a:spcAft>
              <a:buClr>
                <a:srgbClr val="EF7D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возврат части средств, потраченных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медицинские услуги, оказанные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организациях с российской лицензией;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>
                <a:srgbClr val="EF7D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 себя, родителей, супруга и детей;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EF7D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делится на обычное (есть лимит) </a:t>
            </a:r>
            <a:b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дорогостоящее лечение (нет лимита).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32"/>
          <p:cNvSpPr/>
          <p:nvPr/>
        </p:nvSpPr>
        <p:spPr>
          <a:xfrm>
            <a:off x="287338" y="4077387"/>
            <a:ext cx="8395888" cy="63976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5" name="Google Shape;1505;p32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Социальный вычет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6" name="Google Shape;1506;p32"/>
          <p:cNvSpPr txBox="1"/>
          <p:nvPr/>
        </p:nvSpPr>
        <p:spPr>
          <a:xfrm>
            <a:off x="1863394" y="4166755"/>
            <a:ext cx="5456800" cy="58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Суммарный годовой лимит: 150 000 рублей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7" name="Google Shape;1507;p32"/>
          <p:cNvSpPr txBox="1"/>
          <p:nvPr/>
        </p:nvSpPr>
        <p:spPr>
          <a:xfrm>
            <a:off x="4572000" y="3244230"/>
            <a:ext cx="4857967" cy="74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Вычеты на добровольное страхование </a:t>
            </a:r>
            <a:b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пенсионные программы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8" name="Google Shape;1508;p32"/>
          <p:cNvSpPr txBox="1"/>
          <p:nvPr/>
        </p:nvSpPr>
        <p:spPr>
          <a:xfrm>
            <a:off x="315636" y="3244230"/>
            <a:ext cx="4114800" cy="74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Вычет на физкультурно-оздоровительные услуги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32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513"/>
        <p:cNvGrpSpPr/>
        <p:nvPr/>
      </p:nvGrpSpPr>
      <p:grpSpPr>
        <a:xfrm>
          <a:off x="0" y="0"/>
          <a:ext cx="0" cy="0"/>
        </a:xfrm>
      </p:grpSpPr>
      <p:pic>
        <p:nvPicPr>
          <p:cNvPr id="1514" name="Google Shape;151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5193" y="1682880"/>
            <a:ext cx="3160547" cy="701959"/>
          </a:xfrm>
          <a:prstGeom prst="rect">
            <a:avLst/>
          </a:prstGeom>
          <a:noFill/>
          <a:ln>
            <a:noFill/>
          </a:ln>
        </p:spPr>
      </p:pic>
      <p:sp>
        <p:nvSpPr>
          <p:cNvPr id="1515" name="Google Shape;1515;p33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Инвестиционные налоговые вычеты и вычеты на долгосрочные сбережения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6" name="Google Shape;1516;p33"/>
          <p:cNvSpPr txBox="1"/>
          <p:nvPr/>
        </p:nvSpPr>
        <p:spPr>
          <a:xfrm>
            <a:off x="2948851" y="1910795"/>
            <a:ext cx="3907874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Помните про ИИС и ПДС?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7" name="Google Shape;1517;p33"/>
          <p:cNvSpPr txBox="1"/>
          <p:nvPr/>
        </p:nvSpPr>
        <p:spPr>
          <a:xfrm>
            <a:off x="2983386" y="2384839"/>
            <a:ext cx="4770585" cy="2241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 забудьте: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just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ИИС – вычет и освобождение от уплаты НДФЛ на инвестиционный доход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Noto Sans Symbols"/>
              <a:buChar char="●"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ПДС и негосударственное пенсионное обеспечение – сумма возвращенного налога зависит от ставки НДФЛ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EF7D00"/>
                </a:solidFill>
                <a:latin typeface="Arial"/>
                <a:ea typeface="Arial"/>
                <a:cs typeface="Arial"/>
                <a:sym typeface="Arial"/>
              </a:rPr>
              <a:t>Лимит: 400 000 рублей в год</a:t>
            </a:r>
            <a:endParaRPr sz="1400" b="1" i="0" u="none" strike="noStrike" cap="none">
              <a:solidFill>
                <a:srgbClr val="EF7D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8" name="Google Shape;151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6962" y="1193351"/>
            <a:ext cx="2211888" cy="3691362"/>
          </a:xfrm>
          <a:prstGeom prst="rect">
            <a:avLst/>
          </a:prstGeom>
          <a:noFill/>
          <a:ln>
            <a:noFill/>
          </a:ln>
        </p:spPr>
      </p:pic>
      <p:sp>
        <p:nvSpPr>
          <p:cNvPr id="1519" name="Google Shape;1519;p33"/>
          <p:cNvSpPr txBox="1">
            <a:spLocks noGrp="1"/>
          </p:cNvSpPr>
          <p:nvPr>
            <p:ph type="sldNum" idx="12"/>
          </p:nvPr>
        </p:nvSpPr>
        <p:spPr>
          <a:xfrm>
            <a:off x="8641860" y="4803775"/>
            <a:ext cx="332457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33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33"/>
          <p:cNvSpPr txBox="1"/>
          <p:nvPr/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524"/>
        <p:cNvGrpSpPr/>
        <p:nvPr/>
      </p:nvGrpSpPr>
      <p:grpSpPr>
        <a:xfrm>
          <a:off x="0" y="0"/>
          <a:ext cx="0" cy="0"/>
        </a:xfrm>
      </p:grpSpPr>
      <p:sp>
        <p:nvSpPr>
          <p:cNvPr id="1525" name="Google Shape;1525;p34"/>
          <p:cNvSpPr/>
          <p:nvPr/>
        </p:nvSpPr>
        <p:spPr>
          <a:xfrm>
            <a:off x="287338" y="3812260"/>
            <a:ext cx="8187860" cy="63976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6" name="Google Shape;1526;p34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Имущественный налоговый вычет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p34"/>
          <p:cNvSpPr txBox="1"/>
          <p:nvPr/>
        </p:nvSpPr>
        <p:spPr>
          <a:xfrm>
            <a:off x="801409" y="3721786"/>
            <a:ext cx="6833503" cy="820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Можно использовать по нескольким объектам недвижимости, </a:t>
            </a:r>
            <a:b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если лимит не был исчерпан полностью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8" name="Google Shape;1528;p34"/>
          <p:cNvSpPr txBox="1">
            <a:spLocks noGrp="1"/>
          </p:cNvSpPr>
          <p:nvPr>
            <p:ph type="sldNum" idx="12"/>
          </p:nvPr>
        </p:nvSpPr>
        <p:spPr>
          <a:xfrm>
            <a:off x="8641860" y="4803775"/>
            <a:ext cx="332457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34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9" name="Google Shape;1529;p34"/>
          <p:cNvSpPr txBox="1"/>
          <p:nvPr/>
        </p:nvSpPr>
        <p:spPr>
          <a:xfrm>
            <a:off x="1731696" y="1502049"/>
            <a:ext cx="6743501" cy="2139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Вычет при покупке или строительстве жилья: </a:t>
            </a:r>
            <a:b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максимальная база вычета составляет 2 млн рублей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(можно вернуть до 260 000 рублей при ставке НДФЛ 13%)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Вычет по ипотечным процентам: </a:t>
            </a:r>
            <a:b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максимальная база этого вычета составляет 3 млн рублей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(можно вернуть до 390 тысяч рублей при ставке НДФЛ 13%)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0" name="Google Shape;1530;p34"/>
          <p:cNvPicPr preferRelativeResize="0"/>
          <p:nvPr/>
        </p:nvPicPr>
        <p:blipFill>
          <a:blip r:embed="rId3">
            <a:alphaModFix/>
          </a:blip>
          <a:srcRect l="8925" t="4501" r="59071" b="7132"/>
          <a:stretch>
            <a:fillRect/>
          </a:stretch>
        </p:blipFill>
        <p:spPr>
          <a:xfrm>
            <a:off x="430774" y="1411575"/>
            <a:ext cx="1162248" cy="2139402"/>
          </a:xfrm>
          <a:prstGeom prst="rect">
            <a:avLst/>
          </a:prstGeom>
          <a:noFill/>
          <a:ln>
            <a:noFill/>
          </a:ln>
        </p:spPr>
      </p:pic>
      <p:sp>
        <p:nvSpPr>
          <p:cNvPr id="1531" name="Google Shape;1531;p34"/>
          <p:cNvSpPr txBox="1"/>
          <p:nvPr/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</a:xfrm>
      </p:grpSpPr>
      <p:sp>
        <p:nvSpPr>
          <p:cNvPr id="1537" name="Google Shape;1537;p35"/>
          <p:cNvSpPr txBox="1">
            <a:spLocks noGrp="1"/>
          </p:cNvSpPr>
          <p:nvPr>
            <p:ph type="sldNum" idx="12"/>
          </p:nvPr>
        </p:nvSpPr>
        <p:spPr>
          <a:xfrm>
            <a:off x="8641860" y="4803775"/>
            <a:ext cx="332457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35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8" name="Google Shape;1538;p35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Стандартные и профессиональные вычеты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9" name="Google Shape;1539;p35"/>
          <p:cNvSpPr txBox="1"/>
          <p:nvPr/>
        </p:nvSpPr>
        <p:spPr>
          <a:xfrm>
            <a:off x="2427235" y="1563470"/>
            <a:ext cx="5778089" cy="684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Стандартные налоговые вычеты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предоставляются отдельным категориям граждан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0" name="Google Shape;1540;p35"/>
          <p:cNvSpPr txBox="1"/>
          <p:nvPr/>
        </p:nvSpPr>
        <p:spPr>
          <a:xfrm>
            <a:off x="2427223" y="2528580"/>
            <a:ext cx="5076502" cy="78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Вычет за сдачу нормативов ГТО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18 000 рублей в год 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 условии прохождения диспансеризации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1" name="Google Shape;1541;p35"/>
          <p:cNvSpPr txBox="1"/>
          <p:nvPr/>
        </p:nvSpPr>
        <p:spPr>
          <a:xfrm>
            <a:off x="2427223" y="3596282"/>
            <a:ext cx="8354400" cy="8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Профессиональные налоговые вычеты </a:t>
            </a:r>
            <a:b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 тех, кто получает доход от профессиональной деятельности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42" name="Google Shape;1542;p35"/>
          <p:cNvCxnSpPr/>
          <p:nvPr/>
        </p:nvCxnSpPr>
        <p:spPr>
          <a:xfrm flipH="1">
            <a:off x="2309567" y="1598192"/>
            <a:ext cx="0" cy="605928"/>
          </a:xfrm>
          <a:prstGeom prst="straightConnector1">
            <a:avLst/>
          </a:prstGeom>
          <a:noFill/>
          <a:ln w="1905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43" name="Google Shape;1543;p35"/>
          <p:cNvCxnSpPr/>
          <p:nvPr/>
        </p:nvCxnSpPr>
        <p:spPr>
          <a:xfrm flipH="1">
            <a:off x="2309567" y="2666598"/>
            <a:ext cx="0" cy="605928"/>
          </a:xfrm>
          <a:prstGeom prst="straightConnector1">
            <a:avLst/>
          </a:prstGeom>
          <a:noFill/>
          <a:ln w="1905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44" name="Google Shape;1544;p35"/>
          <p:cNvCxnSpPr/>
          <p:nvPr/>
        </p:nvCxnSpPr>
        <p:spPr>
          <a:xfrm flipH="1">
            <a:off x="2309567" y="3738169"/>
            <a:ext cx="0" cy="605928"/>
          </a:xfrm>
          <a:prstGeom prst="straightConnector1">
            <a:avLst/>
          </a:prstGeom>
          <a:noFill/>
          <a:ln w="1905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45" name="Google Shape;1545;p35"/>
          <p:cNvPicPr preferRelativeResize="0"/>
          <p:nvPr/>
        </p:nvPicPr>
        <p:blipFill>
          <a:blip r:embed="rId3">
            <a:alphaModFix/>
          </a:blip>
          <a:srcRect l="5945" t="15770" r="49555" b="20611"/>
          <a:stretch>
            <a:fillRect/>
          </a:stretch>
        </p:blipFill>
        <p:spPr>
          <a:xfrm>
            <a:off x="716436" y="1325258"/>
            <a:ext cx="1187777" cy="113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6" name="Google Shape;1546;p35"/>
          <p:cNvPicPr preferRelativeResize="0"/>
          <p:nvPr/>
        </p:nvPicPr>
        <p:blipFill>
          <a:blip r:embed="rId3">
            <a:alphaModFix/>
          </a:blip>
          <a:srcRect l="54778" t="18439" r="7915" b="25938"/>
          <a:stretch>
            <a:fillRect/>
          </a:stretch>
        </p:blipFill>
        <p:spPr>
          <a:xfrm>
            <a:off x="807332" y="3546226"/>
            <a:ext cx="995775" cy="989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7" name="Google Shape;1547;p35"/>
          <p:cNvPicPr preferRelativeResize="0"/>
          <p:nvPr/>
        </p:nvPicPr>
        <p:blipFill>
          <a:blip r:embed="rId4">
            <a:alphaModFix/>
          </a:blip>
          <a:srcRect l="9319" t="8109" r="11152" b="17848"/>
          <a:stretch>
            <a:fillRect/>
          </a:stretch>
        </p:blipFill>
        <p:spPr>
          <a:xfrm>
            <a:off x="773632" y="2427227"/>
            <a:ext cx="1063176" cy="989814"/>
          </a:xfrm>
          <a:prstGeom prst="rect">
            <a:avLst/>
          </a:prstGeom>
          <a:noFill/>
          <a:ln>
            <a:noFill/>
          </a:ln>
        </p:spPr>
      </p:pic>
      <p:sp>
        <p:nvSpPr>
          <p:cNvPr id="1548" name="Google Shape;1548;p35"/>
          <p:cNvSpPr txBox="1"/>
          <p:nvPr/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553"/>
        <p:cNvGrpSpPr/>
        <p:nvPr/>
      </p:nvGrpSpPr>
      <p:grpSpPr>
        <a:xfrm>
          <a:off x="0" y="0"/>
          <a:ext cx="0" cy="0"/>
        </a:xfrm>
      </p:grpSpPr>
      <p:sp>
        <p:nvSpPr>
          <p:cNvPr id="1554" name="Google Shape;1554;p36"/>
          <p:cNvSpPr txBox="1">
            <a:spLocks noGrp="1"/>
          </p:cNvSpPr>
          <p:nvPr>
            <p:ph type="sldNum" idx="12"/>
          </p:nvPr>
        </p:nvSpPr>
        <p:spPr>
          <a:xfrm>
            <a:off x="8641860" y="4803774"/>
            <a:ext cx="329419" cy="235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36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5" name="Google Shape;1555;p36"/>
          <p:cNvSpPr txBox="1"/>
          <p:nvPr/>
        </p:nvSpPr>
        <p:spPr>
          <a:xfrm>
            <a:off x="211935" y="1462446"/>
            <a:ext cx="6709351" cy="398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Вводные данные: 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6" name="Google Shape;1556;p36"/>
          <p:cNvSpPr txBox="1"/>
          <p:nvPr/>
        </p:nvSpPr>
        <p:spPr>
          <a:xfrm>
            <a:off x="287338" y="866051"/>
            <a:ext cx="6877500" cy="664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Сколько Артём может вернуть через налоговые вычеты за первые 15 лет взрослой жизни?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7" name="Google Shape;1557;p36"/>
          <p:cNvPicPr preferRelativeResize="0"/>
          <p:nvPr/>
        </p:nvPicPr>
        <p:blipFill>
          <a:blip r:embed="rId3">
            <a:alphaModFix/>
          </a:blip>
          <a:srcRect t="1" b="1527"/>
          <a:stretch>
            <a:fillRect/>
          </a:stretch>
        </p:blipFill>
        <p:spPr>
          <a:xfrm>
            <a:off x="7164837" y="1701327"/>
            <a:ext cx="1552761" cy="3095395"/>
          </a:xfrm>
          <a:prstGeom prst="rect">
            <a:avLst/>
          </a:prstGeom>
          <a:noFill/>
          <a:ln>
            <a:noFill/>
          </a:ln>
        </p:spPr>
      </p:pic>
      <p:sp>
        <p:nvSpPr>
          <p:cNvPr id="1558" name="Google Shape;1558;p36"/>
          <p:cNvSpPr txBox="1"/>
          <p:nvPr/>
        </p:nvSpPr>
        <p:spPr>
          <a:xfrm>
            <a:off x="784655" y="1825893"/>
            <a:ext cx="6202616" cy="5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Поступает на платное четырехлетнее обучение</a:t>
            </a: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(180 тысяч рублей в год). Первые 2 года обучения он только учится, а на 3 курсе начинает работать и оплачивает учёбу самостоятельно </a:t>
            </a:r>
            <a:endParaRPr/>
          </a:p>
        </p:txBody>
      </p:sp>
      <p:pic>
        <p:nvPicPr>
          <p:cNvPr id="1559" name="Google Shape;1559;p36"/>
          <p:cNvPicPr preferRelativeResize="0"/>
          <p:nvPr/>
        </p:nvPicPr>
        <p:blipFill>
          <a:blip r:embed="rId4">
            <a:alphaModFix/>
          </a:blip>
          <a:srcRect l="14660" t="2846" r="70951" b="78920"/>
          <a:stretch>
            <a:fillRect/>
          </a:stretch>
        </p:blipFill>
        <p:spPr>
          <a:xfrm>
            <a:off x="272458" y="1898247"/>
            <a:ext cx="428352" cy="361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0" name="Google Shape;1560;p36"/>
          <p:cNvPicPr preferRelativeResize="0"/>
          <p:nvPr/>
        </p:nvPicPr>
        <p:blipFill>
          <a:blip r:embed="rId4">
            <a:alphaModFix/>
          </a:blip>
          <a:srcRect l="14871" t="19567" r="70740" b="65873"/>
          <a:stretch>
            <a:fillRect/>
          </a:stretch>
        </p:blipFill>
        <p:spPr>
          <a:xfrm>
            <a:off x="255972" y="2434493"/>
            <a:ext cx="435411" cy="293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1" name="Google Shape;1561;p36"/>
          <p:cNvPicPr preferRelativeResize="0"/>
          <p:nvPr/>
        </p:nvPicPr>
        <p:blipFill>
          <a:blip r:embed="rId4">
            <a:alphaModFix/>
          </a:blip>
          <a:srcRect l="15989" t="79928" r="72855" b="7376"/>
          <a:stretch>
            <a:fillRect/>
          </a:stretch>
        </p:blipFill>
        <p:spPr>
          <a:xfrm>
            <a:off x="282280" y="4306821"/>
            <a:ext cx="368370" cy="279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2" name="Google Shape;1562;p36"/>
          <p:cNvPicPr preferRelativeResize="0"/>
          <p:nvPr/>
        </p:nvPicPr>
        <p:blipFill>
          <a:blip r:embed="rId4">
            <a:alphaModFix/>
          </a:blip>
          <a:srcRect l="14277" t="34737" r="70888" b="50713"/>
          <a:stretch>
            <a:fillRect/>
          </a:stretch>
        </p:blipFill>
        <p:spPr>
          <a:xfrm>
            <a:off x="249738" y="2908615"/>
            <a:ext cx="441645" cy="288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3" name="Google Shape;1563;p36"/>
          <p:cNvPicPr preferRelativeResize="0"/>
          <p:nvPr/>
        </p:nvPicPr>
        <p:blipFill>
          <a:blip r:embed="rId4">
            <a:alphaModFix/>
          </a:blip>
          <a:srcRect l="15367" t="50143" r="72599" b="35307"/>
          <a:stretch>
            <a:fillRect/>
          </a:stretch>
        </p:blipFill>
        <p:spPr>
          <a:xfrm>
            <a:off x="287338" y="3377787"/>
            <a:ext cx="358255" cy="288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4" name="Google Shape;1564;p36"/>
          <p:cNvPicPr preferRelativeResize="0"/>
          <p:nvPr/>
        </p:nvPicPr>
        <p:blipFill>
          <a:blip r:embed="rId4">
            <a:alphaModFix/>
          </a:blip>
          <a:srcRect l="15419" t="66018" r="71458" b="19900"/>
          <a:stretch>
            <a:fillRect/>
          </a:stretch>
        </p:blipFill>
        <p:spPr>
          <a:xfrm>
            <a:off x="293704" y="3846959"/>
            <a:ext cx="390686" cy="279458"/>
          </a:xfrm>
          <a:prstGeom prst="rect">
            <a:avLst/>
          </a:prstGeom>
          <a:noFill/>
          <a:ln>
            <a:noFill/>
          </a:ln>
        </p:spPr>
      </p:pic>
      <p:sp>
        <p:nvSpPr>
          <p:cNvPr id="1565" name="Google Shape;1565;p36"/>
          <p:cNvSpPr txBox="1"/>
          <p:nvPr/>
        </p:nvSpPr>
        <p:spPr>
          <a:xfrm>
            <a:off x="775228" y="2312720"/>
            <a:ext cx="6202616" cy="5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Начиная с 23 лет </a:t>
            </a:r>
            <a:r>
              <a:rPr lang="ru-RU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регулярно занимается спортом</a:t>
            </a: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Годовой абонемент </a:t>
            </a:r>
            <a:b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спортивный клуб обходится ему в среднем в 40 тысяч рублей</a:t>
            </a:r>
            <a:endParaRPr/>
          </a:p>
        </p:txBody>
      </p:sp>
      <p:sp>
        <p:nvSpPr>
          <p:cNvPr id="1566" name="Google Shape;1566;p36"/>
          <p:cNvSpPr txBox="1"/>
          <p:nvPr/>
        </p:nvSpPr>
        <p:spPr>
          <a:xfrm>
            <a:off x="784654" y="2795366"/>
            <a:ext cx="6202617" cy="5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24 года </a:t>
            </a:r>
            <a:r>
              <a:rPr lang="ru-RU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проходит профессиональную переподготовку</a:t>
            </a: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(120 тысяч рублей). Через несколько лет он оплачивает ещё один курс повышения квалификации стоимостью 90 тысяч рублей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7" name="Google Shape;1567;p36"/>
          <p:cNvSpPr txBox="1"/>
          <p:nvPr/>
        </p:nvSpPr>
        <p:spPr>
          <a:xfrm>
            <a:off x="784653" y="3263141"/>
            <a:ext cx="6165744" cy="5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 23 лет </a:t>
            </a:r>
            <a:r>
              <a:rPr lang="ru-RU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серьёзно задумывается о будущем </a:t>
            </a: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ежегодно использует инструменты долгосрочных накоплений. Ежегодный вычет за взнос по ИИС в среднем составляет 20 тысяч рублей</a:t>
            </a:r>
            <a:endParaRPr/>
          </a:p>
        </p:txBody>
      </p:sp>
      <p:sp>
        <p:nvSpPr>
          <p:cNvPr id="1568" name="Google Shape;1568;p36"/>
          <p:cNvSpPr txBox="1"/>
          <p:nvPr/>
        </p:nvSpPr>
        <p:spPr>
          <a:xfrm>
            <a:off x="784653" y="3730028"/>
            <a:ext cx="6165744" cy="5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 15 лет </a:t>
            </a:r>
            <a:r>
              <a:rPr lang="ru-RU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неоднократно пользовался платными медицинскими услугами</a:t>
            </a: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Суммарные расходы составили 250 тысяч рублей</a:t>
            </a:r>
            <a:endParaRPr/>
          </a:p>
        </p:txBody>
      </p:sp>
      <p:sp>
        <p:nvSpPr>
          <p:cNvPr id="1569" name="Google Shape;1569;p36"/>
          <p:cNvSpPr txBox="1"/>
          <p:nvPr/>
        </p:nvSpPr>
        <p:spPr>
          <a:xfrm>
            <a:off x="784653" y="4187520"/>
            <a:ext cx="6179657" cy="5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30 лет </a:t>
            </a:r>
            <a:r>
              <a:rPr lang="ru-RU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Артём решает приобрести квартиру </a:t>
            </a:r>
            <a:r>
              <a:rPr lang="ru-RU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 7 млн рублей с использованием ипотечного кредита. Переплата по процентам составила 4 млн рублей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574">
          <a:extLst>
            <a:ext uri="{FF2B5EF4-FFF2-40B4-BE49-F238E27FC236}">
              <a16:creationId xmlns:a16="http://schemas.microsoft.com/office/drawing/2014/main" id="{48B86458-260B-07F7-FD3E-E03DF7D873E3}"/>
            </a:ext>
          </a:extLst>
        </p:cNvPr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5D936B-28AB-7E0D-05AA-8E8F7395BA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660" t="2846" r="70951" b="78920"/>
          <a:stretch>
            <a:fillRect/>
          </a:stretch>
        </p:blipFill>
        <p:spPr>
          <a:xfrm>
            <a:off x="427266" y="1461897"/>
            <a:ext cx="768626" cy="64935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577455-D88F-6CD4-4AD2-54D28437B3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277" t="34737" r="70888" b="50713"/>
          <a:stretch>
            <a:fillRect/>
          </a:stretch>
        </p:blipFill>
        <p:spPr>
          <a:xfrm>
            <a:off x="415339" y="2652543"/>
            <a:ext cx="792480" cy="518160"/>
          </a:xfrm>
          <a:prstGeom prst="rect">
            <a:avLst/>
          </a:prstGeom>
        </p:spPr>
      </p:pic>
      <p:sp>
        <p:nvSpPr>
          <p:cNvPr id="1575" name="Google Shape;1575;p37">
            <a:extLst>
              <a:ext uri="{FF2B5EF4-FFF2-40B4-BE49-F238E27FC236}">
                <a16:creationId xmlns:a16="http://schemas.microsoft.com/office/drawing/2014/main" id="{990DE842-74F5-EB1E-36CA-8AC0AC17971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332806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37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6" name="Google Shape;1576;p37">
            <a:extLst>
              <a:ext uri="{FF2B5EF4-FFF2-40B4-BE49-F238E27FC236}">
                <a16:creationId xmlns:a16="http://schemas.microsoft.com/office/drawing/2014/main" id="{9F396EC7-3B10-9A40-9C57-B0B4F42D9E9A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8" name="Google Shape;1578;p37">
            <a:extLst>
              <a:ext uri="{FF2B5EF4-FFF2-40B4-BE49-F238E27FC236}">
                <a16:creationId xmlns:a16="http://schemas.microsoft.com/office/drawing/2014/main" id="{92E2B05C-5A72-8AD7-2B93-F79AD5EA6E4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l="14871" t="19567" r="70740" b="65873"/>
          <a:stretch>
            <a:fillRect/>
          </a:stretch>
        </p:blipFill>
        <p:spPr>
          <a:xfrm>
            <a:off x="420933" y="3754168"/>
            <a:ext cx="781293" cy="527042"/>
          </a:xfrm>
          <a:prstGeom prst="rect">
            <a:avLst/>
          </a:prstGeom>
          <a:noFill/>
          <a:ln>
            <a:noFill/>
          </a:ln>
        </p:spPr>
      </p:pic>
      <p:sp>
        <p:nvSpPr>
          <p:cNvPr id="1579" name="Google Shape;1579;p37">
            <a:extLst>
              <a:ext uri="{FF2B5EF4-FFF2-40B4-BE49-F238E27FC236}">
                <a16:creationId xmlns:a16="http://schemas.microsoft.com/office/drawing/2014/main" id="{C35A99EB-61F3-B6A4-C016-E1F93885AAB9}"/>
              </a:ext>
            </a:extLst>
          </p:cNvPr>
          <p:cNvSpPr txBox="1"/>
          <p:nvPr/>
        </p:nvSpPr>
        <p:spPr>
          <a:xfrm>
            <a:off x="1253107" y="1626856"/>
            <a:ext cx="5182540" cy="605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150 000 × 13% = 19 500 рублей. </a:t>
            </a:r>
            <a:endParaRPr sz="1200"/>
          </a:p>
          <a:p>
            <a:pPr marL="0" marR="0" lvl="0" indent="0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 два года 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39 000 рублей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0" name="Google Shape;1580;p37">
            <a:extLst>
              <a:ext uri="{FF2B5EF4-FFF2-40B4-BE49-F238E27FC236}">
                <a16:creationId xmlns:a16="http://schemas.microsoft.com/office/drawing/2014/main" id="{C0648F96-ED76-EBBD-0B14-F02CA3D9BF1D}"/>
              </a:ext>
            </a:extLst>
          </p:cNvPr>
          <p:cNvSpPr txBox="1"/>
          <p:nvPr/>
        </p:nvSpPr>
        <p:spPr>
          <a:xfrm>
            <a:off x="1253107" y="1339314"/>
            <a:ext cx="1523684" cy="398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Образование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2" name="Google Shape;1582;p37">
            <a:extLst>
              <a:ext uri="{FF2B5EF4-FFF2-40B4-BE49-F238E27FC236}">
                <a16:creationId xmlns:a16="http://schemas.microsoft.com/office/drawing/2014/main" id="{CA66A977-10E1-08B3-915A-AFD466DDFE32}"/>
              </a:ext>
            </a:extLst>
          </p:cNvPr>
          <p:cNvSpPr/>
          <p:nvPr/>
        </p:nvSpPr>
        <p:spPr>
          <a:xfrm>
            <a:off x="263235" y="1236724"/>
            <a:ext cx="5743118" cy="1037349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3" name="Google Shape;1583;p37">
            <a:extLst>
              <a:ext uri="{FF2B5EF4-FFF2-40B4-BE49-F238E27FC236}">
                <a16:creationId xmlns:a16="http://schemas.microsoft.com/office/drawing/2014/main" id="{AF153597-7E0A-4A91-D524-1EA41DC923D8}"/>
              </a:ext>
            </a:extLst>
          </p:cNvPr>
          <p:cNvSpPr txBox="1"/>
          <p:nvPr/>
        </p:nvSpPr>
        <p:spPr>
          <a:xfrm>
            <a:off x="1252292" y="3931536"/>
            <a:ext cx="4798453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× 40 000 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</a:t>
            </a: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13% = 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52 000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4" name="Google Shape;1584;p37">
            <a:extLst>
              <a:ext uri="{FF2B5EF4-FFF2-40B4-BE49-F238E27FC236}">
                <a16:creationId xmlns:a16="http://schemas.microsoft.com/office/drawing/2014/main" id="{0F939BCA-67FE-A92E-51DA-5C0330BEB3EA}"/>
              </a:ext>
            </a:extLst>
          </p:cNvPr>
          <p:cNvSpPr txBox="1"/>
          <p:nvPr/>
        </p:nvSpPr>
        <p:spPr>
          <a:xfrm>
            <a:off x="1056553" y="3694599"/>
            <a:ext cx="2930685" cy="398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9050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Спорт и физическая активность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5" name="Google Shape;1585;p37">
            <a:extLst>
              <a:ext uri="{FF2B5EF4-FFF2-40B4-BE49-F238E27FC236}">
                <a16:creationId xmlns:a16="http://schemas.microsoft.com/office/drawing/2014/main" id="{B15B72C5-C950-CFD2-A419-BBE42CCEA519}"/>
              </a:ext>
            </a:extLst>
          </p:cNvPr>
          <p:cNvSpPr/>
          <p:nvPr/>
        </p:nvSpPr>
        <p:spPr>
          <a:xfrm>
            <a:off x="263235" y="3514073"/>
            <a:ext cx="5743118" cy="1037349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6" name="Google Shape;1586;p37">
            <a:extLst>
              <a:ext uri="{FF2B5EF4-FFF2-40B4-BE49-F238E27FC236}">
                <a16:creationId xmlns:a16="http://schemas.microsoft.com/office/drawing/2014/main" id="{227393D7-096B-73D2-26C1-F137E8EF9805}"/>
              </a:ext>
            </a:extLst>
          </p:cNvPr>
          <p:cNvSpPr txBox="1"/>
          <p:nvPr/>
        </p:nvSpPr>
        <p:spPr>
          <a:xfrm>
            <a:off x="1253107" y="2732044"/>
            <a:ext cx="5182540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(120 000 + 90 000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× </a:t>
            </a: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13% = 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 3000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7" name="Google Shape;1587;p37">
            <a:extLst>
              <a:ext uri="{FF2B5EF4-FFF2-40B4-BE49-F238E27FC236}">
                <a16:creationId xmlns:a16="http://schemas.microsoft.com/office/drawing/2014/main" id="{35C18F83-BD89-9A56-11E7-32BB5225E99F}"/>
              </a:ext>
            </a:extLst>
          </p:cNvPr>
          <p:cNvSpPr txBox="1"/>
          <p:nvPr/>
        </p:nvSpPr>
        <p:spPr>
          <a:xfrm>
            <a:off x="1056553" y="2404172"/>
            <a:ext cx="2784095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90500" marR="0" lvl="0" indent="0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Дополнительное образование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8" name="Google Shape;1588;p37">
            <a:extLst>
              <a:ext uri="{FF2B5EF4-FFF2-40B4-BE49-F238E27FC236}">
                <a16:creationId xmlns:a16="http://schemas.microsoft.com/office/drawing/2014/main" id="{0C23A2C9-F096-F9DB-131D-5D8CC4EAE7CB}"/>
              </a:ext>
            </a:extLst>
          </p:cNvPr>
          <p:cNvSpPr/>
          <p:nvPr/>
        </p:nvSpPr>
        <p:spPr>
          <a:xfrm>
            <a:off x="263235" y="2375713"/>
            <a:ext cx="5743118" cy="1037349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1557;p36">
            <a:extLst>
              <a:ext uri="{FF2B5EF4-FFF2-40B4-BE49-F238E27FC236}">
                <a16:creationId xmlns:a16="http://schemas.microsoft.com/office/drawing/2014/main" id="{281EC012-6054-8108-60D7-FFDF50E56F76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 t="1" b="1527"/>
          <a:stretch>
            <a:fillRect/>
          </a:stretch>
        </p:blipFill>
        <p:spPr>
          <a:xfrm>
            <a:off x="7164837" y="1701327"/>
            <a:ext cx="1552761" cy="3095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561270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574">
          <a:extLst>
            <a:ext uri="{FF2B5EF4-FFF2-40B4-BE49-F238E27FC236}">
              <a16:creationId xmlns:a16="http://schemas.microsoft.com/office/drawing/2014/main" id="{7906A988-691F-5AA1-E980-1B09F74AA40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575" name="Google Shape;1575;p37">
            <a:extLst>
              <a:ext uri="{FF2B5EF4-FFF2-40B4-BE49-F238E27FC236}">
                <a16:creationId xmlns:a16="http://schemas.microsoft.com/office/drawing/2014/main" id="{6268A2AE-3CC3-8093-59B2-42E5FC69652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332806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38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6" name="Google Shape;1576;p37">
            <a:extLst>
              <a:ext uri="{FF2B5EF4-FFF2-40B4-BE49-F238E27FC236}">
                <a16:creationId xmlns:a16="http://schemas.microsoft.com/office/drawing/2014/main" id="{A8290EA4-0679-0E30-67A0-9BC3B7F3FD51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2" name="Google Shape;1582;p37">
            <a:extLst>
              <a:ext uri="{FF2B5EF4-FFF2-40B4-BE49-F238E27FC236}">
                <a16:creationId xmlns:a16="http://schemas.microsoft.com/office/drawing/2014/main" id="{5E2B6413-6BC6-2FBB-99B8-E521689953AB}"/>
              </a:ext>
            </a:extLst>
          </p:cNvPr>
          <p:cNvSpPr/>
          <p:nvPr/>
        </p:nvSpPr>
        <p:spPr>
          <a:xfrm>
            <a:off x="263235" y="1236724"/>
            <a:ext cx="5743118" cy="775833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5" name="Google Shape;1585;p37">
            <a:extLst>
              <a:ext uri="{FF2B5EF4-FFF2-40B4-BE49-F238E27FC236}">
                <a16:creationId xmlns:a16="http://schemas.microsoft.com/office/drawing/2014/main" id="{8BDEB70A-2B28-53F5-68DA-D8EF360DF072}"/>
              </a:ext>
            </a:extLst>
          </p:cNvPr>
          <p:cNvSpPr/>
          <p:nvPr/>
        </p:nvSpPr>
        <p:spPr>
          <a:xfrm>
            <a:off x="263054" y="3090254"/>
            <a:ext cx="5743118" cy="1633044"/>
          </a:xfrm>
          <a:prstGeom prst="roundRect">
            <a:avLst>
              <a:gd name="adj" fmla="val 9279"/>
            </a:avLst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0799AD6-51C3-C82D-DDCA-4E9A41C996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419" t="66018" r="71458" b="19901"/>
          <a:stretch>
            <a:fillRect/>
          </a:stretch>
        </p:blipFill>
        <p:spPr>
          <a:xfrm>
            <a:off x="527642" y="2302599"/>
            <a:ext cx="701040" cy="5014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1AE1D6-8030-7613-5E69-153168B725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989" t="79928" r="72855" b="7377"/>
          <a:stretch>
            <a:fillRect/>
          </a:stretch>
        </p:blipFill>
        <p:spPr>
          <a:xfrm>
            <a:off x="549265" y="3668257"/>
            <a:ext cx="565610" cy="4290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C6E588-E2B1-1082-262C-9D74D29F69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367" t="50143" r="72599" b="35307"/>
          <a:stretch>
            <a:fillRect/>
          </a:stretch>
        </p:blipFill>
        <p:spPr>
          <a:xfrm>
            <a:off x="510309" y="1365560"/>
            <a:ext cx="642847" cy="518160"/>
          </a:xfrm>
          <a:prstGeom prst="rect">
            <a:avLst/>
          </a:prstGeom>
        </p:spPr>
      </p:pic>
      <p:sp>
        <p:nvSpPr>
          <p:cNvPr id="9" name="Google Shape;1589;p37">
            <a:extLst>
              <a:ext uri="{FF2B5EF4-FFF2-40B4-BE49-F238E27FC236}">
                <a16:creationId xmlns:a16="http://schemas.microsoft.com/office/drawing/2014/main" id="{2DA9E362-E3EA-FACF-A6E5-B80DDEE14345}"/>
              </a:ext>
            </a:extLst>
          </p:cNvPr>
          <p:cNvSpPr txBox="1"/>
          <p:nvPr/>
        </p:nvSpPr>
        <p:spPr>
          <a:xfrm>
            <a:off x="1228683" y="1497178"/>
            <a:ext cx="3432036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20 000 × 10 = 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200 000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590;p37">
            <a:extLst>
              <a:ext uri="{FF2B5EF4-FFF2-40B4-BE49-F238E27FC236}">
                <a16:creationId xmlns:a16="http://schemas.microsoft.com/office/drawing/2014/main" id="{0653C24E-2533-FCA2-FA05-9BE9DCB75444}"/>
              </a:ext>
            </a:extLst>
          </p:cNvPr>
          <p:cNvSpPr txBox="1"/>
          <p:nvPr/>
        </p:nvSpPr>
        <p:spPr>
          <a:xfrm>
            <a:off x="1064890" y="1174433"/>
            <a:ext cx="3165387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9050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Долгосрочные сбережения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592;p37">
            <a:extLst>
              <a:ext uri="{FF2B5EF4-FFF2-40B4-BE49-F238E27FC236}">
                <a16:creationId xmlns:a16="http://schemas.microsoft.com/office/drawing/2014/main" id="{8A08BE2C-A5B0-C1A1-A0FC-D2C920B13C74}"/>
              </a:ext>
            </a:extLst>
          </p:cNvPr>
          <p:cNvSpPr txBox="1"/>
          <p:nvPr/>
        </p:nvSpPr>
        <p:spPr>
          <a:xfrm>
            <a:off x="1228682" y="2418150"/>
            <a:ext cx="3210131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250 000 × 13% = </a:t>
            </a: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32 500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593;p37">
            <a:extLst>
              <a:ext uri="{FF2B5EF4-FFF2-40B4-BE49-F238E27FC236}">
                <a16:creationId xmlns:a16="http://schemas.microsoft.com/office/drawing/2014/main" id="{ACDBD752-1288-653C-F8F8-A27B169C5030}"/>
              </a:ext>
            </a:extLst>
          </p:cNvPr>
          <p:cNvSpPr txBox="1"/>
          <p:nvPr/>
        </p:nvSpPr>
        <p:spPr>
          <a:xfrm>
            <a:off x="1064890" y="2108582"/>
            <a:ext cx="2559472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90500" marR="0" lvl="0" indent="0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Лечение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595;p37">
            <a:extLst>
              <a:ext uri="{FF2B5EF4-FFF2-40B4-BE49-F238E27FC236}">
                <a16:creationId xmlns:a16="http://schemas.microsoft.com/office/drawing/2014/main" id="{C744560C-6E65-BE2E-FE3C-9814C1840BD4}"/>
              </a:ext>
            </a:extLst>
          </p:cNvPr>
          <p:cNvSpPr txBox="1"/>
          <p:nvPr/>
        </p:nvSpPr>
        <p:spPr>
          <a:xfrm>
            <a:off x="1276169" y="3518014"/>
            <a:ext cx="4801721" cy="125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основному имущественному вычету: 2 000 000 × 13% = 260 000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Возврат по процентам: 3 000 000 × 13% = 390 000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260 000 + 390 000 = 650 000 рублей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596;p37">
            <a:extLst>
              <a:ext uri="{FF2B5EF4-FFF2-40B4-BE49-F238E27FC236}">
                <a16:creationId xmlns:a16="http://schemas.microsoft.com/office/drawing/2014/main" id="{2225CFC8-4292-5E22-A8B3-5E8412F2BE39}"/>
              </a:ext>
            </a:extLst>
          </p:cNvPr>
          <p:cNvSpPr txBox="1"/>
          <p:nvPr/>
        </p:nvSpPr>
        <p:spPr>
          <a:xfrm>
            <a:off x="1064709" y="3209632"/>
            <a:ext cx="3190101" cy="398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9050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Покупка квартиры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82;p37">
            <a:extLst>
              <a:ext uri="{FF2B5EF4-FFF2-40B4-BE49-F238E27FC236}">
                <a16:creationId xmlns:a16="http://schemas.microsoft.com/office/drawing/2014/main" id="{E71410BD-C166-9728-DF0F-B9128A3DAADF}"/>
              </a:ext>
            </a:extLst>
          </p:cNvPr>
          <p:cNvSpPr/>
          <p:nvPr/>
        </p:nvSpPr>
        <p:spPr>
          <a:xfrm>
            <a:off x="263235" y="2162999"/>
            <a:ext cx="5743118" cy="775833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1557;p36">
            <a:extLst>
              <a:ext uri="{FF2B5EF4-FFF2-40B4-BE49-F238E27FC236}">
                <a16:creationId xmlns:a16="http://schemas.microsoft.com/office/drawing/2014/main" id="{A81B34EA-5803-2749-8507-460D879FC84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 t="1" b="1527"/>
          <a:stretch>
            <a:fillRect/>
          </a:stretch>
        </p:blipFill>
        <p:spPr>
          <a:xfrm>
            <a:off x="7164837" y="1701327"/>
            <a:ext cx="1552761" cy="3095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2785435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605"/>
        <p:cNvGrpSpPr/>
        <p:nvPr/>
      </p:nvGrpSpPr>
      <p:grpSpPr>
        <a:xfrm>
          <a:off x="0" y="0"/>
          <a:ext cx="0" cy="0"/>
        </a:xfrm>
      </p:grpSpPr>
      <p:pic>
        <p:nvPicPr>
          <p:cNvPr id="1606" name="Google Shape;1606;p38"/>
          <p:cNvPicPr preferRelativeResize="0"/>
          <p:nvPr/>
        </p:nvPicPr>
        <p:blipFill>
          <a:blip r:embed="rId3">
            <a:alphaModFix/>
          </a:blip>
          <a:srcRect l="56665" t="8343" r="9101" b="15591"/>
          <a:stretch>
            <a:fillRect/>
          </a:stretch>
        </p:blipFill>
        <p:spPr>
          <a:xfrm flipH="1">
            <a:off x="6401871" y="1705231"/>
            <a:ext cx="2059370" cy="3098543"/>
          </a:xfrm>
          <a:prstGeom prst="rect">
            <a:avLst/>
          </a:prstGeom>
          <a:noFill/>
          <a:ln>
            <a:noFill/>
          </a:ln>
        </p:spPr>
      </p:pic>
      <p:sp>
        <p:nvSpPr>
          <p:cNvPr id="1607" name="Google Shape;1607;p38"/>
          <p:cNvSpPr txBox="1">
            <a:spLocks noGrp="1"/>
          </p:cNvSpPr>
          <p:nvPr>
            <p:ph type="sldNum" idx="12"/>
          </p:nvPr>
        </p:nvSpPr>
        <p:spPr>
          <a:xfrm>
            <a:off x="8641860" y="4803775"/>
            <a:ext cx="356365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b="1">
                <a:latin typeface="Arial"/>
                <a:ea typeface="Arial"/>
                <a:cs typeface="Arial"/>
                <a:sym typeface="Arial"/>
              </a:rPr>
              <a:t>39</a:t>
            </a:fld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9" name="Google Shape;1609;p38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Ответ: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0" name="Google Shape;1610;p38"/>
          <p:cNvSpPr txBox="1"/>
          <p:nvPr/>
        </p:nvSpPr>
        <p:spPr>
          <a:xfrm>
            <a:off x="919634" y="2040561"/>
            <a:ext cx="6073705" cy="711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0" u="none" strike="noStrike" cap="none">
                <a:solidFill>
                  <a:srgbClr val="E6215A"/>
                </a:solidFill>
                <a:latin typeface="Arial"/>
                <a:ea typeface="Arial"/>
                <a:cs typeface="Arial"/>
                <a:sym typeface="Arial"/>
              </a:rPr>
              <a:t>39 000 </a:t>
            </a: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ru-RU" sz="1800" b="1" i="0" u="none" strike="noStrike" cap="none">
                <a:solidFill>
                  <a:srgbClr val="EF7D00"/>
                </a:solidFill>
                <a:latin typeface="Arial"/>
                <a:ea typeface="Arial"/>
                <a:cs typeface="Arial"/>
                <a:sym typeface="Arial"/>
              </a:rPr>
              <a:t>52 000 </a:t>
            </a: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ru-RU" sz="1800" b="1" i="0" u="none" strike="noStrike" cap="none">
                <a:solidFill>
                  <a:srgbClr val="004FA0"/>
                </a:solidFill>
                <a:latin typeface="Arial"/>
                <a:ea typeface="Arial"/>
                <a:cs typeface="Arial"/>
                <a:sym typeface="Arial"/>
              </a:rPr>
              <a:t>27 300 </a:t>
            </a: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ru-RU" sz="1800" b="1" i="0" u="none" strike="noStrike" cap="none">
                <a:solidFill>
                  <a:srgbClr val="31B7BC"/>
                </a:solidFill>
                <a:latin typeface="Arial"/>
                <a:ea typeface="Arial"/>
                <a:cs typeface="Arial"/>
                <a:sym typeface="Arial"/>
              </a:rPr>
              <a:t>200 000</a:t>
            </a: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+ </a:t>
            </a:r>
            <a:r>
              <a:rPr lang="ru-RU" sz="1800" b="1" i="0" u="none" strike="noStrike" cap="non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32 500 </a:t>
            </a: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ru-RU" sz="1800" b="1" i="0" u="none" strike="noStrike" cap="none">
                <a:solidFill>
                  <a:srgbClr val="E6215A"/>
                </a:solidFill>
                <a:latin typeface="Arial"/>
                <a:ea typeface="Arial"/>
                <a:cs typeface="Arial"/>
                <a:sym typeface="Arial"/>
              </a:rPr>
              <a:t>650 000</a:t>
            </a:r>
            <a:endParaRPr sz="1800" b="1" i="0" u="none" strike="noStrike" cap="none">
              <a:solidFill>
                <a:srgbClr val="E6215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11" name="Google Shape;1611;p38"/>
          <p:cNvGrpSpPr/>
          <p:nvPr/>
        </p:nvGrpSpPr>
        <p:grpSpPr>
          <a:xfrm>
            <a:off x="948210" y="2256519"/>
            <a:ext cx="5886104" cy="620650"/>
            <a:chOff x="315913" y="2162307"/>
            <a:chExt cx="5886104" cy="620650"/>
          </a:xfrm>
        </p:grpSpPr>
        <p:grpSp>
          <p:nvGrpSpPr>
            <p:cNvPr id="1612" name="Google Shape;1612;p38"/>
            <p:cNvGrpSpPr/>
            <p:nvPr/>
          </p:nvGrpSpPr>
          <p:grpSpPr>
            <a:xfrm>
              <a:off x="315913" y="2162307"/>
              <a:ext cx="5886104" cy="368550"/>
              <a:chOff x="315913" y="3229211"/>
              <a:chExt cx="5886104" cy="368550"/>
            </a:xfrm>
          </p:grpSpPr>
          <p:cxnSp>
            <p:nvCxnSpPr>
              <p:cNvPr id="1613" name="Google Shape;1613;p38"/>
              <p:cNvCxnSpPr/>
              <p:nvPr/>
            </p:nvCxnSpPr>
            <p:spPr>
              <a:xfrm flipV="1">
                <a:off x="315913" y="3594586"/>
                <a:ext cx="5886104" cy="3175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9553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14" name="Google Shape;1614;p38"/>
              <p:cNvCxnSpPr/>
              <p:nvPr/>
            </p:nvCxnSpPr>
            <p:spPr>
              <a:xfrm flipH="1" flipV="1">
                <a:off x="324740" y="3229211"/>
                <a:ext cx="0" cy="36714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9553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15" name="Google Shape;1615;p38"/>
              <p:cNvCxnSpPr/>
              <p:nvPr/>
            </p:nvCxnSpPr>
            <p:spPr>
              <a:xfrm rot="10800000" flipH="1">
                <a:off x="6192492" y="3242198"/>
                <a:ext cx="0" cy="355563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9553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1616" name="Google Shape;1616;p38"/>
            <p:cNvCxnSpPr/>
            <p:nvPr/>
          </p:nvCxnSpPr>
          <p:spPr>
            <a:xfrm flipH="1">
              <a:off x="3244676" y="2531994"/>
              <a:ext cx="1" cy="250963"/>
            </a:xfrm>
            <a:prstGeom prst="straightConnector1">
              <a:avLst/>
            </a:prstGeom>
            <a:noFill/>
            <a:ln w="19050" cap="flat" cmpd="sng">
              <a:solidFill>
                <a:srgbClr val="0095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617" name="Google Shape;1617;p38"/>
          <p:cNvSpPr txBox="1"/>
          <p:nvPr/>
        </p:nvSpPr>
        <p:spPr>
          <a:xfrm>
            <a:off x="2682174" y="2665962"/>
            <a:ext cx="2389597" cy="1032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ru-RU" sz="1800" b="1" i="0" u="none" strike="noStrike" cap="none">
                <a:solidFill>
                  <a:srgbClr val="E6215A"/>
                </a:solidFill>
                <a:latin typeface="Arial"/>
                <a:ea typeface="Arial"/>
                <a:cs typeface="Arial"/>
                <a:sym typeface="Arial"/>
              </a:rPr>
              <a:t>= </a:t>
            </a:r>
            <a:br>
              <a:rPr lang="ru-RU" sz="1800" b="1" i="0" u="none" strike="noStrike" cap="none">
                <a:solidFill>
                  <a:srgbClr val="E6215A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1 000 800 рублей</a:t>
            </a:r>
            <a:endParaRPr sz="1800" b="1" i="0" u="none" strike="noStrike" cap="none">
              <a:solidFill>
                <a:srgbClr val="E6215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</a:xfrm>
      </p:grpSpPr>
      <p:sp>
        <p:nvSpPr>
          <p:cNvPr id="148" name="Google Shape;148;p4"/>
          <p:cNvSpPr/>
          <p:nvPr/>
        </p:nvSpPr>
        <p:spPr>
          <a:xfrm>
            <a:off x="287337" y="3733343"/>
            <a:ext cx="8094595" cy="818271"/>
          </a:xfrm>
          <a:prstGeom prst="roundRect">
            <a:avLst>
              <a:gd name="adj" fmla="val 12932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4"/>
          <p:cNvPicPr preferRelativeResize="0"/>
          <p:nvPr/>
        </p:nvPicPr>
        <p:blipFill>
          <a:blip r:embed="rId3">
            <a:alphaModFix/>
          </a:blip>
          <a:srcRect t="12279" r="47184" b="18027"/>
          <a:stretch>
            <a:fillRect/>
          </a:stretch>
        </p:blipFill>
        <p:spPr>
          <a:xfrm>
            <a:off x="1399157" y="1232793"/>
            <a:ext cx="1420975" cy="1250022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4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Образование</a:t>
            </a:r>
            <a:r>
              <a:rPr lang="ru-RU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ru-RU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инвестиция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4"/>
          <p:cNvSpPr/>
          <p:nvPr/>
        </p:nvSpPr>
        <p:spPr>
          <a:xfrm>
            <a:off x="282401" y="2529971"/>
            <a:ext cx="3772764" cy="465006"/>
          </a:xfrm>
          <a:prstGeom prst="roundRect">
            <a:avLst>
              <a:gd name="adj" fmla="val 26027"/>
            </a:avLst>
          </a:prstGeom>
          <a:noFill/>
          <a:ln w="2540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4"/>
          <p:cNvSpPr/>
          <p:nvPr/>
        </p:nvSpPr>
        <p:spPr>
          <a:xfrm>
            <a:off x="282401" y="3078995"/>
            <a:ext cx="3780972" cy="465006"/>
          </a:xfrm>
          <a:prstGeom prst="roundRect">
            <a:avLst>
              <a:gd name="adj" fmla="val 26027"/>
            </a:avLst>
          </a:prstGeom>
          <a:noFill/>
          <a:ln w="2540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4"/>
          <p:cNvPicPr preferRelativeResize="0"/>
          <p:nvPr/>
        </p:nvPicPr>
        <p:blipFill>
          <a:blip r:embed="rId3">
            <a:alphaModFix/>
          </a:blip>
          <a:srcRect l="53988" t="8762" r="7326" b="21545"/>
          <a:stretch>
            <a:fillRect/>
          </a:stretch>
        </p:blipFill>
        <p:spPr>
          <a:xfrm>
            <a:off x="5969441" y="1262252"/>
            <a:ext cx="991035" cy="1190258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4"/>
          <p:cNvSpPr txBox="1"/>
          <p:nvPr/>
        </p:nvSpPr>
        <p:spPr>
          <a:xfrm>
            <a:off x="407968" y="3683937"/>
            <a:ext cx="7941015" cy="818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Государство выделяет бюджетные места = принимает инвестиционное решение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Ожидаемый результат</a:t>
            </a: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определённое количество подготовленных специалистов в нужных областях 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4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4"/>
          <p:cNvSpPr/>
          <p:nvPr/>
        </p:nvSpPr>
        <p:spPr>
          <a:xfrm>
            <a:off x="4576220" y="2534160"/>
            <a:ext cx="3772764" cy="465006"/>
          </a:xfrm>
          <a:prstGeom prst="roundRect">
            <a:avLst>
              <a:gd name="adj" fmla="val 26027"/>
            </a:avLst>
          </a:prstGeom>
          <a:noFill/>
          <a:ln w="2540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4"/>
          <p:cNvSpPr/>
          <p:nvPr/>
        </p:nvSpPr>
        <p:spPr>
          <a:xfrm>
            <a:off x="4576220" y="3083184"/>
            <a:ext cx="3780972" cy="465006"/>
          </a:xfrm>
          <a:prstGeom prst="roundRect">
            <a:avLst>
              <a:gd name="adj" fmla="val 26027"/>
            </a:avLst>
          </a:prstGeom>
          <a:noFill/>
          <a:ln w="25400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"/>
          <p:cNvSpPr txBox="1"/>
          <p:nvPr/>
        </p:nvSpPr>
        <p:spPr>
          <a:xfrm>
            <a:off x="274193" y="2897249"/>
            <a:ext cx="3780972" cy="715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Платит больше налогов, повышает производительность экономики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"/>
          <p:cNvSpPr txBox="1"/>
          <p:nvPr/>
        </p:nvSpPr>
        <p:spPr>
          <a:xfrm>
            <a:off x="282401" y="2445953"/>
            <a:ext cx="3772764" cy="613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Получил качественное образование </a:t>
            </a:r>
            <a:b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стал программистом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4"/>
          <p:cNvSpPr txBox="1"/>
          <p:nvPr/>
        </p:nvSpPr>
        <p:spPr>
          <a:xfrm>
            <a:off x="4572000" y="2994977"/>
            <a:ext cx="3776984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Меньше влияет на экономику страны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4"/>
          <p:cNvSpPr txBox="1"/>
          <p:nvPr/>
        </p:nvSpPr>
        <p:spPr>
          <a:xfrm>
            <a:off x="4580208" y="2460856"/>
            <a:ext cx="3768776" cy="501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Выполняет неквалифицированную работу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Google Shape;1623;p39">
            <a:extLst>
              <a:ext uri="{FF2B5EF4-FFF2-40B4-BE49-F238E27FC236}">
                <a16:creationId xmlns:a16="http://schemas.microsoft.com/office/drawing/2014/main" id="{C412474C-7A88-8838-F563-8B9763ABA8F0}"/>
              </a:ext>
            </a:extLst>
          </p:cNvPr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 flipV="1">
            <a:off x="5877318" y="3069178"/>
            <a:ext cx="3007667" cy="1218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623;p39">
            <a:extLst>
              <a:ext uri="{FF2B5EF4-FFF2-40B4-BE49-F238E27FC236}">
                <a16:creationId xmlns:a16="http://schemas.microsoft.com/office/drawing/2014/main" id="{BF09AB1C-8BEB-B6BF-1128-3097238D95D9}"/>
              </a:ext>
            </a:extLst>
          </p:cNvPr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>
            <a:off x="5848996" y="1193370"/>
            <a:ext cx="2471879" cy="1707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623;p39">
            <a:extLst>
              <a:ext uri="{FF2B5EF4-FFF2-40B4-BE49-F238E27FC236}">
                <a16:creationId xmlns:a16="http://schemas.microsoft.com/office/drawing/2014/main" id="{2C02DC55-AD23-B3B7-10C1-8FA7B7E96682}"/>
              </a:ext>
            </a:extLst>
          </p:cNvPr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 flipH="1" flipV="1">
            <a:off x="91663" y="2976235"/>
            <a:ext cx="3124790" cy="1568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3" name="Google Shape;1623;p39"/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 flipH="1">
            <a:off x="287337" y="1376036"/>
            <a:ext cx="2929115" cy="144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4" name="Google Shape;1624;p39"/>
          <p:cNvPicPr/>
          <p:nvPr/>
        </p:nvPicPr>
        <p:blipFill>
          <a:blip r:embed="rId4">
            <a:alphaModFix/>
          </a:blip>
          <a:srcRect b="8170"/>
          <a:stretch>
            <a:fillRect/>
          </a:stretch>
        </p:blipFill>
        <p:spPr bwMode="auto">
          <a:xfrm flipH="1">
            <a:off x="2785533" y="1334918"/>
            <a:ext cx="3209162" cy="3456467"/>
          </a:xfrm>
          <a:prstGeom prst="rect">
            <a:avLst/>
          </a:prstGeom>
          <a:noFill/>
          <a:ln>
            <a:noFill/>
          </a:ln>
        </p:spPr>
      </p:pic>
      <p:sp>
        <p:nvSpPr>
          <p:cNvPr id="1625" name="Google Shape;1625;p39"/>
          <p:cNvSpPr txBox="1"/>
          <p:nvPr/>
        </p:nvSpPr>
        <p:spPr bwMode="auto">
          <a:xfrm>
            <a:off x="287338" y="866051"/>
            <a:ext cx="6877392" cy="327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62626"/>
              </a:buClr>
              <a:buSzPts val="2800"/>
              <a:buFont typeface="Arial Black"/>
              <a:buNone/>
              <a:defRPr/>
            </a:pPr>
            <a:r>
              <a:rPr lang="ru-RU"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</a:rPr>
              <a:t>ЗАКЛЮЧЕНИЕ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626" name="Google Shape;1626;p39"/>
          <p:cNvSpPr txBox="1">
            <a:spLocks noGrp="1"/>
          </p:cNvSpPr>
          <p:nvPr>
            <p:ph type="sldNum" idx="12"/>
          </p:nvPr>
        </p:nvSpPr>
        <p:spPr bwMode="auto"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40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627" name="Google Shape;1627;p39"/>
          <p:cNvSpPr txBox="1"/>
          <p:nvPr/>
        </p:nvSpPr>
        <p:spPr bwMode="auto">
          <a:xfrm>
            <a:off x="522306" y="1604942"/>
            <a:ext cx="2367612" cy="93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Господдержка – это инструмент, а не «бесплатные деньги»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628" name="Google Shape;1628;p39"/>
          <p:cNvSpPr txBox="1"/>
          <p:nvPr/>
        </p:nvSpPr>
        <p:spPr bwMode="auto">
          <a:xfrm>
            <a:off x="6110498" y="1454750"/>
            <a:ext cx="1948874" cy="1184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Финансовая грамотность даёт преимущество </a:t>
            </a:r>
            <a:b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</a:b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на десятки лет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629" name="Google Shape;1629;p39"/>
          <p:cNvSpPr txBox="1"/>
          <p:nvPr/>
        </p:nvSpPr>
        <p:spPr bwMode="auto">
          <a:xfrm>
            <a:off x="387926" y="3251657"/>
            <a:ext cx="2397607" cy="1184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Ранние решения влияют на капитал сильнее, чем высокий стартовый доход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630" name="Google Shape;1630;p39"/>
          <p:cNvSpPr txBox="1"/>
          <p:nvPr/>
        </p:nvSpPr>
        <p:spPr bwMode="auto">
          <a:xfrm>
            <a:off x="6216686" y="3251657"/>
            <a:ext cx="2433330" cy="8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None/>
              <a:defRPr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Главная защита – критическое мышление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</a:xfrm>
      </p:grpSpPr>
      <p:sp>
        <p:nvSpPr>
          <p:cNvPr id="1635" name="Google Shape;1635;p40"/>
          <p:cNvSpPr/>
          <p:nvPr/>
        </p:nvSpPr>
        <p:spPr>
          <a:xfrm>
            <a:off x="1622" y="1643486"/>
            <a:ext cx="9143999" cy="3168000"/>
          </a:xfrm>
          <a:prstGeom prst="rect">
            <a:avLst/>
          </a:prstGeom>
          <a:solidFill>
            <a:srgbClr val="EB7B00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36" name="Google Shape;163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2482" y="2962750"/>
            <a:ext cx="1394639" cy="13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7" name="Google Shape;163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3932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" name="Google Shape;1638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051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" name="Google Shape;1639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63301" y="2599293"/>
            <a:ext cx="340433" cy="20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17139" y="2546201"/>
            <a:ext cx="280801" cy="23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1" name="Google Shape;1641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84643" y="2509067"/>
            <a:ext cx="280802" cy="297616"/>
          </a:xfrm>
          <a:prstGeom prst="rect">
            <a:avLst/>
          </a:prstGeom>
          <a:noFill/>
          <a:ln>
            <a:noFill/>
          </a:ln>
        </p:spPr>
      </p:pic>
      <p:sp>
        <p:nvSpPr>
          <p:cNvPr id="1642" name="Google Shape;1642;p40"/>
          <p:cNvSpPr txBox="1"/>
          <p:nvPr/>
        </p:nvSpPr>
        <p:spPr>
          <a:xfrm>
            <a:off x="569638" y="753340"/>
            <a:ext cx="7828259" cy="91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sz="28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можно найти</a:t>
            </a:r>
            <a:endParaRPr sz="28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3" name="Google Shape;1643;p40"/>
          <p:cNvSpPr txBox="1"/>
          <p:nvPr/>
        </p:nvSpPr>
        <p:spPr>
          <a:xfrm>
            <a:off x="2041593" y="1643486"/>
            <a:ext cx="4884350" cy="71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портале моифинансы.рф </a:t>
            </a:r>
            <a:b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в социальных сетях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4" name="Google Shape;1644;p40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41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89693F-7B27-C21F-8AE3-CB1C7149EC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2302" y="2826043"/>
            <a:ext cx="1668051" cy="16680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76B4EF-8E57-AD1B-D4FB-7906F07DDE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1345" y="2419643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</a:xfrm>
      </p:grpSpPr>
      <p:sp>
        <p:nvSpPr>
          <p:cNvPr id="5" name="Google Shape;167;p5">
            <a:extLst>
              <a:ext uri="{FF2B5EF4-FFF2-40B4-BE49-F238E27FC236}">
                <a16:creationId xmlns:a16="http://schemas.microsoft.com/office/drawing/2014/main" id="{37F094E1-D112-3398-776F-69A01077598F}"/>
              </a:ext>
            </a:extLst>
          </p:cNvPr>
          <p:cNvSpPr/>
          <p:nvPr/>
        </p:nvSpPr>
        <p:spPr>
          <a:xfrm>
            <a:off x="310897" y="2655173"/>
            <a:ext cx="768096" cy="613086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67;p5">
            <a:extLst>
              <a:ext uri="{FF2B5EF4-FFF2-40B4-BE49-F238E27FC236}">
                <a16:creationId xmlns:a16="http://schemas.microsoft.com/office/drawing/2014/main" id="{10F2F554-60AF-BB2C-D50A-1EFF4FDE0EDE}"/>
              </a:ext>
            </a:extLst>
          </p:cNvPr>
          <p:cNvSpPr/>
          <p:nvPr/>
        </p:nvSpPr>
        <p:spPr>
          <a:xfrm>
            <a:off x="310897" y="3368405"/>
            <a:ext cx="768096" cy="613086"/>
          </a:xfrm>
          <a:prstGeom prst="roundRect">
            <a:avLst>
              <a:gd name="adj" fmla="val 5021"/>
            </a:avLst>
          </a:prstGeom>
          <a:solidFill>
            <a:srgbClr val="EF7D00">
              <a:alpha val="72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67;p5">
            <a:extLst>
              <a:ext uri="{FF2B5EF4-FFF2-40B4-BE49-F238E27FC236}">
                <a16:creationId xmlns:a16="http://schemas.microsoft.com/office/drawing/2014/main" id="{6BE6D4D6-88FF-D2F2-0A84-C2BDBE0C47F0}"/>
              </a:ext>
            </a:extLst>
          </p:cNvPr>
          <p:cNvSpPr/>
          <p:nvPr/>
        </p:nvSpPr>
        <p:spPr>
          <a:xfrm>
            <a:off x="310897" y="4054205"/>
            <a:ext cx="768096" cy="613086"/>
          </a:xfrm>
          <a:prstGeom prst="roundRect">
            <a:avLst>
              <a:gd name="adj" fmla="val 5021"/>
            </a:avLst>
          </a:prstGeom>
          <a:solidFill>
            <a:srgbClr val="EF7D00">
              <a:alpha val="43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71;p5">
            <a:extLst>
              <a:ext uri="{FF2B5EF4-FFF2-40B4-BE49-F238E27FC236}">
                <a16:creationId xmlns:a16="http://schemas.microsoft.com/office/drawing/2014/main" id="{75F11ABC-FE48-A2B0-69CF-DAC4F27B963A}"/>
              </a:ext>
            </a:extLst>
          </p:cNvPr>
          <p:cNvSpPr txBox="1"/>
          <p:nvPr/>
        </p:nvSpPr>
        <p:spPr>
          <a:xfrm>
            <a:off x="242315" y="2551239"/>
            <a:ext cx="914401" cy="75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ru-RU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уровень: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71;p5">
            <a:extLst>
              <a:ext uri="{FF2B5EF4-FFF2-40B4-BE49-F238E27FC236}">
                <a16:creationId xmlns:a16="http://schemas.microsoft.com/office/drawing/2014/main" id="{5067333E-E8BA-998A-688C-5837B8EE2566}"/>
              </a:ext>
            </a:extLst>
          </p:cNvPr>
          <p:cNvSpPr txBox="1"/>
          <p:nvPr/>
        </p:nvSpPr>
        <p:spPr>
          <a:xfrm>
            <a:off x="242315" y="3301047"/>
            <a:ext cx="914401" cy="75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>
              <a:lnSpc>
                <a:spcPct val="115833"/>
              </a:lnSpc>
            </a:pPr>
            <a:r>
              <a:rPr lang="ru-RU" sz="2000" b="1">
                <a:solidFill>
                  <a:schemeClr val="lt1"/>
                </a:solidFill>
              </a:rPr>
              <a:t>I I</a:t>
            </a:r>
            <a:r>
              <a:rPr lang="ru-RU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уровень: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71;p5">
            <a:extLst>
              <a:ext uri="{FF2B5EF4-FFF2-40B4-BE49-F238E27FC236}">
                <a16:creationId xmlns:a16="http://schemas.microsoft.com/office/drawing/2014/main" id="{A5C27399-05AE-4CA4-02DD-29A5F0FC3008}"/>
              </a:ext>
            </a:extLst>
          </p:cNvPr>
          <p:cNvSpPr txBox="1"/>
          <p:nvPr/>
        </p:nvSpPr>
        <p:spPr>
          <a:xfrm>
            <a:off x="242315" y="3977703"/>
            <a:ext cx="914401" cy="75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>
              <a:lnSpc>
                <a:spcPct val="115833"/>
              </a:lnSpc>
            </a:pPr>
            <a:r>
              <a:rPr lang="ru-RU" sz="2000" b="1">
                <a:solidFill>
                  <a:schemeClr val="lt1"/>
                </a:solidFill>
              </a:rPr>
              <a:t>I I I</a:t>
            </a:r>
            <a:r>
              <a:rPr lang="ru-RU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уровень: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7;p5">
            <a:extLst>
              <a:ext uri="{FF2B5EF4-FFF2-40B4-BE49-F238E27FC236}">
                <a16:creationId xmlns:a16="http://schemas.microsoft.com/office/drawing/2014/main" id="{C09693F6-0CB7-95F5-3C30-BE7E07A16C2D}"/>
              </a:ext>
            </a:extLst>
          </p:cNvPr>
          <p:cNvSpPr/>
          <p:nvPr/>
        </p:nvSpPr>
        <p:spPr>
          <a:xfrm>
            <a:off x="1216152" y="3377549"/>
            <a:ext cx="5584698" cy="613086"/>
          </a:xfrm>
          <a:prstGeom prst="roundRect">
            <a:avLst>
              <a:gd name="adj" fmla="val 5021"/>
            </a:avLst>
          </a:prstGeom>
          <a:solidFill>
            <a:srgbClr val="EB7B00">
              <a:alpha val="72005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67;p5">
            <a:extLst>
              <a:ext uri="{FF2B5EF4-FFF2-40B4-BE49-F238E27FC236}">
                <a16:creationId xmlns:a16="http://schemas.microsoft.com/office/drawing/2014/main" id="{76864A93-7427-C50E-7DD1-FA7383F678F8}"/>
              </a:ext>
            </a:extLst>
          </p:cNvPr>
          <p:cNvSpPr/>
          <p:nvPr/>
        </p:nvSpPr>
        <p:spPr>
          <a:xfrm>
            <a:off x="1216151" y="4077721"/>
            <a:ext cx="6175249" cy="613086"/>
          </a:xfrm>
          <a:prstGeom prst="roundRect">
            <a:avLst>
              <a:gd name="adj" fmla="val 5021"/>
            </a:avLst>
          </a:prstGeom>
          <a:solidFill>
            <a:srgbClr val="EF7D00">
              <a:alpha val="43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Льготы при поступлении: олимпиады</a:t>
            </a:r>
            <a:endParaRPr sz="20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5"/>
          <p:cNvSpPr/>
          <p:nvPr/>
        </p:nvSpPr>
        <p:spPr>
          <a:xfrm>
            <a:off x="1216151" y="2655173"/>
            <a:ext cx="5038345" cy="613086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5"/>
          <p:cNvSpPr txBox="1"/>
          <p:nvPr/>
        </p:nvSpPr>
        <p:spPr>
          <a:xfrm>
            <a:off x="287338" y="1211883"/>
            <a:ext cx="7192962" cy="93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EB7B00"/>
                </a:solidFill>
                <a:latin typeface="Arial"/>
                <a:ea typeface="Arial"/>
                <a:cs typeface="Arial"/>
                <a:sym typeface="Arial"/>
              </a:rPr>
              <a:t>Всероссийская олимпиада школьников:</a:t>
            </a:r>
            <a:endParaRPr sz="1400" b="1" i="0" u="none" strike="noStrike" cap="none">
              <a:solidFill>
                <a:srgbClr val="EB7B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Поступление </a:t>
            </a:r>
            <a:r>
              <a:rPr lang="ru-RU">
                <a:solidFill>
                  <a:schemeClr val="dk1"/>
                </a:solidFill>
              </a:rPr>
              <a:t>без вступительных испытаний (БВИ)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любой вуз РФ без сдачи ЕГЭ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Важно: профиль олимпиады и направление подготовки должны совпадать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1225297" y="2644356"/>
            <a:ext cx="5166357" cy="613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поступление БВИ (если профильный ЕГЭ сдан </a:t>
            </a:r>
            <a:br>
              <a:rPr lang="ru-RU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не менее, чем на 75 баллов), 100 баллов по профильному ЕГЭ 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5"/>
          <p:cNvSpPr txBox="1"/>
          <p:nvPr/>
        </p:nvSpPr>
        <p:spPr>
          <a:xfrm>
            <a:off x="1225299" y="4054249"/>
            <a:ext cx="5880352" cy="613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чаще всего дополнительные баллы за индивидуальные достижения, реже 100 баллов по профильному предмету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5"/>
          <p:cNvSpPr txBox="1"/>
          <p:nvPr/>
        </p:nvSpPr>
        <p:spPr>
          <a:xfrm>
            <a:off x="1225298" y="3354077"/>
            <a:ext cx="5316338" cy="613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100 баллов по профильному предмету или дополнительные баллы к сумме ЕГЭ; БВИ у некоторых вузов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5"/>
          <p:cNvSpPr txBox="1"/>
          <p:nvPr/>
        </p:nvSpPr>
        <p:spPr>
          <a:xfrm>
            <a:off x="215319" y="2201272"/>
            <a:ext cx="4196227" cy="470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Перечневые олимпиады</a:t>
            </a:r>
            <a:endParaRPr lang="ru-RU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5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6;p3">
            <a:extLst>
              <a:ext uri="{FF2B5EF4-FFF2-40B4-BE49-F238E27FC236}">
                <a16:creationId xmlns:a16="http://schemas.microsoft.com/office/drawing/2014/main" id="{BE5E24E6-1DA2-CB90-07AE-2FA27C7E68AD}"/>
              </a:ext>
            </a:extLst>
          </p:cNvPr>
          <p:cNvSpPr/>
          <p:nvPr/>
        </p:nvSpPr>
        <p:spPr>
          <a:xfrm>
            <a:off x="287338" y="1273244"/>
            <a:ext cx="7104062" cy="844761"/>
          </a:xfrm>
          <a:prstGeom prst="roundRect">
            <a:avLst>
              <a:gd name="adj" fmla="val 5021"/>
            </a:avLst>
          </a:prstGeom>
          <a:noFill/>
          <a:ln w="22225">
            <a:solidFill>
              <a:srgbClr val="EB7B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0" name="Google Shape;180;p6"/>
          <p:cNvSpPr/>
          <p:nvPr/>
        </p:nvSpPr>
        <p:spPr bwMode="auto">
          <a:xfrm>
            <a:off x="7246983" y="1636573"/>
            <a:ext cx="1661756" cy="2924318"/>
          </a:xfrm>
          <a:prstGeom prst="roundRect">
            <a:avLst>
              <a:gd name="adj" fmla="val 8504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82" name="Google Shape;182;p6"/>
          <p:cNvSpPr txBox="1"/>
          <p:nvPr/>
        </p:nvSpPr>
        <p:spPr bwMode="auto">
          <a:xfrm>
            <a:off x="287338" y="866050"/>
            <a:ext cx="6877500" cy="66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  <a:defRPr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Олимпиады</a:t>
            </a:r>
            <a:r>
              <a:rPr lang="ru-RU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по финансовой грамотности </a:t>
            </a:r>
          </a:p>
          <a:p>
            <a:pPr marL="0" marR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  <a:defRPr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rPr>
              <a:t>и финансовой безопасности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85" name="Google Shape;185;p6"/>
          <p:cNvSpPr txBox="1"/>
          <p:nvPr/>
        </p:nvSpPr>
        <p:spPr bwMode="auto">
          <a:xfrm>
            <a:off x="7276009" y="3585901"/>
            <a:ext cx="1594630" cy="729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>
              <a:lnSpc>
                <a:spcPct val="116666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ts val="1300"/>
              <a:buFont typeface="Arial"/>
              <a:buNone/>
              <a:defRPr/>
            </a:pPr>
            <a:r>
              <a:rPr lang="ru-RU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</a:rPr>
              <a:t>Подробнее читай </a:t>
            </a:r>
            <a:br>
              <a:rPr lang="ru-RU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</a:rPr>
            </a:br>
            <a:r>
              <a:rPr lang="ru-RU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</a:rPr>
              <a:t>на сайте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86" name="Google Shape;186;p6"/>
          <p:cNvSpPr txBox="1">
            <a:spLocks noGrp="1"/>
          </p:cNvSpPr>
          <p:nvPr>
            <p:ph type="sldNum" idx="12"/>
          </p:nvPr>
        </p:nvSpPr>
        <p:spPr bwMode="auto"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6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299062" y="1832437"/>
            <a:ext cx="1557599" cy="1557599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8A88315-2122-2DCD-1D10-0EBE73C3E95B}"/>
              </a:ext>
            </a:extLst>
          </p:cNvPr>
          <p:cNvGrpSpPr/>
          <p:nvPr/>
        </p:nvGrpSpPr>
        <p:grpSpPr>
          <a:xfrm>
            <a:off x="287338" y="1529861"/>
            <a:ext cx="6877500" cy="457146"/>
            <a:chOff x="287338" y="1529861"/>
            <a:chExt cx="6877500" cy="457146"/>
          </a:xfrm>
        </p:grpSpPr>
        <p:sp>
          <p:nvSpPr>
            <p:cNvPr id="183" name="Google Shape;183;p6"/>
            <p:cNvSpPr txBox="1"/>
            <p:nvPr/>
          </p:nvSpPr>
          <p:spPr bwMode="auto">
            <a:xfrm>
              <a:off x="287338" y="1529861"/>
              <a:ext cx="6712064" cy="457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Международная олимпиада по финансовой безопасности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Росфинмониторинг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" name="Скругленный прямоугольник 1">
              <a:extLst>
                <a:ext uri="{FF2B5EF4-FFF2-40B4-BE49-F238E27FC236}">
                  <a16:creationId xmlns:a16="http://schemas.microsoft.com/office/drawing/2014/main" id="{5FF40806-3BCF-1AA0-CC8A-CCB475C8C2E8}"/>
                </a:ext>
              </a:extLst>
            </p:cNvPr>
            <p:cNvSpPr/>
            <p:nvPr/>
          </p:nvSpPr>
          <p:spPr>
            <a:xfrm>
              <a:off x="287338" y="1636572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04769FA7-6ECC-449B-F674-5A2AAFA1E928}"/>
              </a:ext>
            </a:extLst>
          </p:cNvPr>
          <p:cNvGrpSpPr/>
          <p:nvPr/>
        </p:nvGrpSpPr>
        <p:grpSpPr>
          <a:xfrm>
            <a:off x="287338" y="1863909"/>
            <a:ext cx="6877500" cy="457146"/>
            <a:chOff x="287338" y="1858509"/>
            <a:chExt cx="6877500" cy="457146"/>
          </a:xfrm>
        </p:grpSpPr>
        <p:sp>
          <p:nvSpPr>
            <p:cNvPr id="4" name="Скругленный прямоугольник 3">
              <a:extLst>
                <a:ext uri="{FF2B5EF4-FFF2-40B4-BE49-F238E27FC236}">
                  <a16:creationId xmlns:a16="http://schemas.microsoft.com/office/drawing/2014/main" id="{7A9DABE0-9F14-9210-E30E-D32FD186E72D}"/>
                </a:ext>
              </a:extLst>
            </p:cNvPr>
            <p:cNvSpPr/>
            <p:nvPr/>
          </p:nvSpPr>
          <p:spPr>
            <a:xfrm>
              <a:off x="287338" y="1952766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Google Shape;183;p6">
              <a:extLst>
                <a:ext uri="{FF2B5EF4-FFF2-40B4-BE49-F238E27FC236}">
                  <a16:creationId xmlns:a16="http://schemas.microsoft.com/office/drawing/2014/main" id="{93BAB2E6-747C-1191-7027-1740667C250F}"/>
                </a:ext>
              </a:extLst>
            </p:cNvPr>
            <p:cNvSpPr txBox="1"/>
            <p:nvPr/>
          </p:nvSpPr>
          <p:spPr bwMode="auto">
            <a:xfrm>
              <a:off x="287338" y="1858509"/>
              <a:ext cx="6754485" cy="457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«Высшая проба»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НИУ ВШЭ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F5DDB64C-367C-F1E8-DF1E-C981B194BE5E}"/>
              </a:ext>
            </a:extLst>
          </p:cNvPr>
          <p:cNvGrpSpPr/>
          <p:nvPr/>
        </p:nvGrpSpPr>
        <p:grpSpPr>
          <a:xfrm>
            <a:off x="287338" y="2184891"/>
            <a:ext cx="6877500" cy="457146"/>
            <a:chOff x="287338" y="2171304"/>
            <a:chExt cx="6877500" cy="457146"/>
          </a:xfrm>
        </p:grpSpPr>
        <p:sp>
          <p:nvSpPr>
            <p:cNvPr id="5" name="Скругленный прямоугольник 4">
              <a:extLst>
                <a:ext uri="{FF2B5EF4-FFF2-40B4-BE49-F238E27FC236}">
                  <a16:creationId xmlns:a16="http://schemas.microsoft.com/office/drawing/2014/main" id="{380A4D2A-BE3F-C58F-CB71-450D31A8EF75}"/>
                </a:ext>
              </a:extLst>
            </p:cNvPr>
            <p:cNvSpPr/>
            <p:nvPr/>
          </p:nvSpPr>
          <p:spPr>
            <a:xfrm>
              <a:off x="287338" y="2268960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Google Shape;183;p6">
              <a:extLst>
                <a:ext uri="{FF2B5EF4-FFF2-40B4-BE49-F238E27FC236}">
                  <a16:creationId xmlns:a16="http://schemas.microsoft.com/office/drawing/2014/main" id="{61F684BE-5D4C-9515-28F2-92949669C26A}"/>
                </a:ext>
              </a:extLst>
            </p:cNvPr>
            <p:cNvSpPr txBox="1"/>
            <p:nvPr/>
          </p:nvSpPr>
          <p:spPr bwMode="auto">
            <a:xfrm>
              <a:off x="287338" y="2171304"/>
              <a:ext cx="5891932" cy="457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Олимпиада по финансовой грамотности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РАНХиГС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B29CBA6-CE87-8F86-E272-E2AE47D5A9B3}"/>
              </a:ext>
            </a:extLst>
          </p:cNvPr>
          <p:cNvGrpSpPr/>
          <p:nvPr/>
        </p:nvGrpSpPr>
        <p:grpSpPr>
          <a:xfrm>
            <a:off x="287337" y="2503931"/>
            <a:ext cx="6877501" cy="457146"/>
            <a:chOff x="287337" y="2485528"/>
            <a:chExt cx="6877501" cy="457146"/>
          </a:xfrm>
        </p:grpSpPr>
        <p:sp>
          <p:nvSpPr>
            <p:cNvPr id="6" name="Скругленный прямоугольник 5">
              <a:extLst>
                <a:ext uri="{FF2B5EF4-FFF2-40B4-BE49-F238E27FC236}">
                  <a16:creationId xmlns:a16="http://schemas.microsoft.com/office/drawing/2014/main" id="{88E44EA0-299C-7EC5-D9C3-A7F6B068A9BE}"/>
                </a:ext>
              </a:extLst>
            </p:cNvPr>
            <p:cNvSpPr/>
            <p:nvPr/>
          </p:nvSpPr>
          <p:spPr>
            <a:xfrm>
              <a:off x="287338" y="2585154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Google Shape;183;p6">
              <a:extLst>
                <a:ext uri="{FF2B5EF4-FFF2-40B4-BE49-F238E27FC236}">
                  <a16:creationId xmlns:a16="http://schemas.microsoft.com/office/drawing/2014/main" id="{47253C6C-070C-ACA2-BDD1-93A763A79EE4}"/>
                </a:ext>
              </a:extLst>
            </p:cNvPr>
            <p:cNvSpPr txBox="1"/>
            <p:nvPr/>
          </p:nvSpPr>
          <p:spPr bwMode="auto">
            <a:xfrm>
              <a:off x="287337" y="2485528"/>
              <a:ext cx="6712065" cy="457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Плехановская олимпиада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РЭУ им. Г.В. Плеханова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C293DDDE-4307-8C4A-8699-ED3590BB4762}"/>
              </a:ext>
            </a:extLst>
          </p:cNvPr>
          <p:cNvGrpSpPr/>
          <p:nvPr/>
        </p:nvGrpSpPr>
        <p:grpSpPr>
          <a:xfrm>
            <a:off x="287336" y="2924900"/>
            <a:ext cx="6877502" cy="691185"/>
            <a:chOff x="287336" y="2901335"/>
            <a:chExt cx="6877502" cy="691185"/>
          </a:xfrm>
        </p:grpSpPr>
        <p:sp>
          <p:nvSpPr>
            <p:cNvPr id="7" name="Скругленный прямоугольник 6">
              <a:extLst>
                <a:ext uri="{FF2B5EF4-FFF2-40B4-BE49-F238E27FC236}">
                  <a16:creationId xmlns:a16="http://schemas.microsoft.com/office/drawing/2014/main" id="{CECE571D-5815-F7FD-9D37-600B5DFDE132}"/>
                </a:ext>
              </a:extLst>
            </p:cNvPr>
            <p:cNvSpPr/>
            <p:nvPr/>
          </p:nvSpPr>
          <p:spPr>
            <a:xfrm>
              <a:off x="287338" y="2901349"/>
              <a:ext cx="6877500" cy="684552"/>
            </a:xfrm>
            <a:prstGeom prst="roundRect">
              <a:avLst>
                <a:gd name="adj" fmla="val 7928"/>
              </a:avLst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Google Shape;183;p6">
              <a:extLst>
                <a:ext uri="{FF2B5EF4-FFF2-40B4-BE49-F238E27FC236}">
                  <a16:creationId xmlns:a16="http://schemas.microsoft.com/office/drawing/2014/main" id="{A9B45EE5-59C2-C3AF-65C1-3403F5478698}"/>
                </a:ext>
              </a:extLst>
            </p:cNvPr>
            <p:cNvSpPr txBox="1"/>
            <p:nvPr/>
          </p:nvSpPr>
          <p:spPr bwMode="auto">
            <a:xfrm>
              <a:off x="287336" y="2901335"/>
              <a:ext cx="6796907" cy="6911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«Миссия выполнима. Твое призвание – финансист!»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Финансовый университет </a:t>
              </a:r>
              <a:b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</a:b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при Правительстве РФ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3ABB9F0-A53F-4D05-C3B1-E50895DE81DB}"/>
              </a:ext>
            </a:extLst>
          </p:cNvPr>
          <p:cNvGrpSpPr/>
          <p:nvPr/>
        </p:nvGrpSpPr>
        <p:grpSpPr>
          <a:xfrm>
            <a:off x="281389" y="3552086"/>
            <a:ext cx="6883449" cy="457146"/>
            <a:chOff x="281389" y="3537947"/>
            <a:chExt cx="6883449" cy="45714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C3FDA02A-B272-174B-5D9A-B963610CF50C}"/>
                </a:ext>
              </a:extLst>
            </p:cNvPr>
            <p:cNvSpPr/>
            <p:nvPr/>
          </p:nvSpPr>
          <p:spPr>
            <a:xfrm>
              <a:off x="287338" y="3636287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Google Shape;183;p6">
              <a:extLst>
                <a:ext uri="{FF2B5EF4-FFF2-40B4-BE49-F238E27FC236}">
                  <a16:creationId xmlns:a16="http://schemas.microsoft.com/office/drawing/2014/main" id="{A1220DCA-C711-426B-6008-CCB8F3C9002F}"/>
                </a:ext>
              </a:extLst>
            </p:cNvPr>
            <p:cNvSpPr txBox="1"/>
            <p:nvPr/>
          </p:nvSpPr>
          <p:spPr bwMode="auto">
            <a:xfrm>
              <a:off x="281389" y="3537947"/>
              <a:ext cx="4073795" cy="457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«Финатлон»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Финпотребсоюз 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FDA50F1C-F51C-838F-A593-EC629F799AEE}"/>
              </a:ext>
            </a:extLst>
          </p:cNvPr>
          <p:cNvGrpSpPr/>
          <p:nvPr/>
        </p:nvGrpSpPr>
        <p:grpSpPr>
          <a:xfrm>
            <a:off x="281389" y="3867560"/>
            <a:ext cx="6883449" cy="457146"/>
            <a:chOff x="281389" y="3853421"/>
            <a:chExt cx="6883449" cy="457146"/>
          </a:xfrm>
        </p:grpSpPr>
        <p:sp>
          <p:nvSpPr>
            <p:cNvPr id="9" name="Скругленный прямоугольник 8">
              <a:extLst>
                <a:ext uri="{FF2B5EF4-FFF2-40B4-BE49-F238E27FC236}">
                  <a16:creationId xmlns:a16="http://schemas.microsoft.com/office/drawing/2014/main" id="{621CE7FF-C72E-F7F4-120A-0925B3233423}"/>
                </a:ext>
              </a:extLst>
            </p:cNvPr>
            <p:cNvSpPr/>
            <p:nvPr/>
          </p:nvSpPr>
          <p:spPr>
            <a:xfrm>
              <a:off x="287338" y="3961027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Google Shape;183;p6">
              <a:extLst>
                <a:ext uri="{FF2B5EF4-FFF2-40B4-BE49-F238E27FC236}">
                  <a16:creationId xmlns:a16="http://schemas.microsoft.com/office/drawing/2014/main" id="{A9A36D75-B322-C068-B8A8-E5BDB22819E1}"/>
                </a:ext>
              </a:extLst>
            </p:cNvPr>
            <p:cNvSpPr txBox="1"/>
            <p:nvPr/>
          </p:nvSpPr>
          <p:spPr bwMode="auto">
            <a:xfrm>
              <a:off x="281389" y="3853421"/>
              <a:ext cx="5723485" cy="457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Олимпиада для учащихся СПО «МоиФинансы»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- РАНХиГС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A26EA07A-0904-09A6-7086-9D84033BC0DD}"/>
              </a:ext>
            </a:extLst>
          </p:cNvPr>
          <p:cNvGrpSpPr/>
          <p:nvPr/>
        </p:nvGrpSpPr>
        <p:grpSpPr>
          <a:xfrm>
            <a:off x="281388" y="4191406"/>
            <a:ext cx="6883450" cy="495618"/>
            <a:chOff x="281388" y="4167841"/>
            <a:chExt cx="6883450" cy="495618"/>
          </a:xfrm>
        </p:grpSpPr>
        <p:sp>
          <p:nvSpPr>
            <p:cNvPr id="10" name="Скругленный прямоугольник 9">
              <a:extLst>
                <a:ext uri="{FF2B5EF4-FFF2-40B4-BE49-F238E27FC236}">
                  <a16:creationId xmlns:a16="http://schemas.microsoft.com/office/drawing/2014/main" id="{C8F89E69-8DE2-737C-E6B9-C25EE3CDA720}"/>
                </a:ext>
              </a:extLst>
            </p:cNvPr>
            <p:cNvSpPr/>
            <p:nvPr/>
          </p:nvSpPr>
          <p:spPr>
            <a:xfrm>
              <a:off x="287338" y="4277222"/>
              <a:ext cx="6877500" cy="283668"/>
            </a:xfrm>
            <a:prstGeom prst="roundRect">
              <a:avLst/>
            </a:prstGeom>
            <a:no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Google Shape;183;p6">
              <a:extLst>
                <a:ext uri="{FF2B5EF4-FFF2-40B4-BE49-F238E27FC236}">
                  <a16:creationId xmlns:a16="http://schemas.microsoft.com/office/drawing/2014/main" id="{688FD0B2-71C8-5B45-70B3-61C90F7F8CF9}"/>
                </a:ext>
              </a:extLst>
            </p:cNvPr>
            <p:cNvSpPr txBox="1"/>
            <p:nvPr/>
          </p:nvSpPr>
          <p:spPr bwMode="auto">
            <a:xfrm>
              <a:off x="281388" y="4167841"/>
              <a:ext cx="6062851" cy="4956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R="0" lvl="0">
                <a:lnSpc>
                  <a:spcPct val="116666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accent2"/>
                </a:buClr>
                <a:buSzPts val="1300"/>
                <a:defRPr/>
              </a:pPr>
              <a:r>
                <a:rPr lang="ru-RU" sz="13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Всероссийская студенческая олимпиада </a:t>
              </a:r>
              <a:r>
                <a:rPr lang="ru-RU" sz="13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</a:rPr>
                <a:t>– МГУ имени М.В. Ломоносова</a:t>
              </a:r>
              <a:endPara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04"/>
        <p:cNvGrpSpPr/>
        <p:nvPr/>
      </p:nvGrpSpPr>
      <p:grpSpPr>
        <a:xfrm>
          <a:off x="0" y="0"/>
          <a:ext cx="0" cy="0"/>
        </a:xfrm>
      </p:grpSpPr>
      <p:sp>
        <p:nvSpPr>
          <p:cNvPr id="1105" name="Google Shape;1105;p7"/>
          <p:cNvSpPr/>
          <p:nvPr/>
        </p:nvSpPr>
        <p:spPr>
          <a:xfrm>
            <a:off x="287338" y="1779526"/>
            <a:ext cx="8539256" cy="648789"/>
          </a:xfrm>
          <a:prstGeom prst="roundRect">
            <a:avLst>
              <a:gd name="adj" fmla="val 14847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" name="Google Shape;1106;p7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Льготы при поступлении: </a:t>
            </a:r>
            <a:b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индивидуальные достижения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" name="Google Shape;1107;p7"/>
          <p:cNvSpPr txBox="1"/>
          <p:nvPr/>
        </p:nvSpPr>
        <p:spPr>
          <a:xfrm>
            <a:off x="287400" y="1788555"/>
            <a:ext cx="8856600" cy="63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– нужны для учёта разнообразия образовательных траекторий школьников. Не более 10 баллов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8" name="Google Shape;1108;p7"/>
          <p:cNvPicPr preferRelativeResize="0"/>
          <p:nvPr/>
        </p:nvPicPr>
        <p:blipFill>
          <a:blip r:embed="rId3">
            <a:alphaModFix/>
          </a:blip>
          <a:srcRect t="27900" b="29247"/>
          <a:stretch>
            <a:fillRect/>
          </a:stretch>
        </p:blipFill>
        <p:spPr>
          <a:xfrm>
            <a:off x="685800" y="2617468"/>
            <a:ext cx="7772400" cy="2050951"/>
          </a:xfrm>
          <a:prstGeom prst="rect">
            <a:avLst/>
          </a:prstGeom>
          <a:noFill/>
          <a:ln>
            <a:noFill/>
          </a:ln>
        </p:spPr>
      </p:pic>
      <p:sp>
        <p:nvSpPr>
          <p:cNvPr id="1109" name="Google Shape;1109;p7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13"/>
        <p:cNvGrpSpPr/>
        <p:nvPr/>
      </p:nvGrpSpPr>
      <p:grpSpPr>
        <a:xfrm>
          <a:off x="0" y="0"/>
          <a:ext cx="0" cy="0"/>
        </a:xfrm>
      </p:grpSpPr>
      <p:sp>
        <p:nvSpPr>
          <p:cNvPr id="1114" name="Google Shape;1114;p8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Льготы</a:t>
            </a:r>
            <a:r>
              <a:rPr lang="ru-RU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</a:t>
            </a:r>
            <a:r>
              <a:rPr lang="ru-RU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поступлении: квоты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5" name="Google Shape;1115;p8"/>
          <p:cNvSpPr/>
          <p:nvPr/>
        </p:nvSpPr>
        <p:spPr>
          <a:xfrm>
            <a:off x="287338" y="1287909"/>
            <a:ext cx="8539256" cy="600059"/>
          </a:xfrm>
          <a:prstGeom prst="roundRect">
            <a:avLst>
              <a:gd name="adj" fmla="val 12040"/>
            </a:avLst>
          </a:prstGeom>
          <a:solidFill>
            <a:srgbClr val="EF7D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6" name="Google Shape;1116;p8"/>
          <p:cNvSpPr/>
          <p:nvPr/>
        </p:nvSpPr>
        <p:spPr>
          <a:xfrm>
            <a:off x="287338" y="2040391"/>
            <a:ext cx="2738495" cy="203581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7" name="Google Shape;1117;p8"/>
          <p:cNvSpPr/>
          <p:nvPr/>
        </p:nvSpPr>
        <p:spPr>
          <a:xfrm>
            <a:off x="287338" y="4191184"/>
            <a:ext cx="8539257" cy="551015"/>
          </a:xfrm>
          <a:prstGeom prst="roundRect">
            <a:avLst>
              <a:gd name="adj" fmla="val 18925"/>
            </a:avLst>
          </a:prstGeom>
          <a:noFill/>
          <a:ln w="34925" cap="flat" cmpd="sng">
            <a:solidFill>
              <a:srgbClr val="EF7D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8" name="Google Shape;1118;p8"/>
          <p:cNvSpPr txBox="1"/>
          <p:nvPr/>
        </p:nvSpPr>
        <p:spPr>
          <a:xfrm>
            <a:off x="390979" y="1374978"/>
            <a:ext cx="8820300" cy="43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– специально выделенная часть бюджетных мест для определённой категории поступающих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8"/>
          <p:cNvSpPr txBox="1"/>
          <p:nvPr/>
        </p:nvSpPr>
        <p:spPr>
          <a:xfrm>
            <a:off x="390979" y="1916679"/>
            <a:ext cx="2518476" cy="1358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Особая квота: </a:t>
            </a:r>
            <a:b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 социально уязвимых категорий граждан </a:t>
            </a:r>
            <a:b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(не менее 10% бюджетных мест)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0" name="Google Shape;1120;p8"/>
          <p:cNvSpPr/>
          <p:nvPr/>
        </p:nvSpPr>
        <p:spPr>
          <a:xfrm>
            <a:off x="3180167" y="2040391"/>
            <a:ext cx="2738495" cy="203581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8"/>
          <p:cNvSpPr/>
          <p:nvPr/>
        </p:nvSpPr>
        <p:spPr>
          <a:xfrm>
            <a:off x="6072996" y="2040391"/>
            <a:ext cx="2738495" cy="2035818"/>
          </a:xfrm>
          <a:prstGeom prst="roundRect">
            <a:avLst>
              <a:gd name="adj" fmla="val 5021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2" name="Google Shape;1122;p8"/>
          <p:cNvSpPr txBox="1"/>
          <p:nvPr/>
        </p:nvSpPr>
        <p:spPr>
          <a:xfrm>
            <a:off x="3177687" y="1916679"/>
            <a:ext cx="2738495" cy="2215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Отдельная квота: </a:t>
            </a:r>
            <a:b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 героев России и граждан, награжденных тремя орденами Мужества, военнослужащих, сотрудников силовых ведомств, участвовавших в СВО или боевых действиях, и их детей; детей медицинских работников, умерших от COVID-19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3" name="Google Shape;1123;p8"/>
          <p:cNvSpPr txBox="1"/>
          <p:nvPr/>
        </p:nvSpPr>
        <p:spPr>
          <a:xfrm>
            <a:off x="6224850" y="1916679"/>
            <a:ext cx="2528170" cy="1572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Целевая квота: </a:t>
            </a:r>
            <a:b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 абитуриентов, которые заранее заключили договор с заказчиком (частные компании, органы власти, государственные учреждения и фирмы и др.)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4" name="Google Shape;1124;p8"/>
          <p:cNvSpPr txBox="1"/>
          <p:nvPr/>
        </p:nvSpPr>
        <p:spPr>
          <a:xfrm>
            <a:off x="322569" y="4046523"/>
            <a:ext cx="8488921" cy="715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None/>
            </a:pPr>
            <a: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Преимущества: </a:t>
            </a:r>
            <a:br>
              <a:rPr lang="ru-RU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конкурс осуществляется отдельно от общего конкурса, трудоустройство сразу после окончания университета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" name="Google Shape;1125;p8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29"/>
        <p:cNvGrpSpPr/>
        <p:nvPr/>
      </p:nvGrpSpPr>
      <p:grpSpPr>
        <a:xfrm>
          <a:off x="0" y="0"/>
          <a:ext cx="0" cy="0"/>
        </a:xfrm>
      </p:grpSpPr>
      <p:sp>
        <p:nvSpPr>
          <p:cNvPr id="1130" name="Google Shape;1130;p9"/>
          <p:cNvSpPr/>
          <p:nvPr/>
        </p:nvSpPr>
        <p:spPr>
          <a:xfrm>
            <a:off x="287338" y="3003457"/>
            <a:ext cx="3271479" cy="1354187"/>
          </a:xfrm>
          <a:prstGeom prst="roundRect">
            <a:avLst>
              <a:gd name="adj" fmla="val 2449"/>
            </a:avLst>
          </a:prstGeom>
          <a:noFill/>
          <a:ln w="31750">
            <a:solidFill>
              <a:srgbClr val="EB7B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1" name="Google Shape;1131;p9"/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Льготы при поступлении: гранты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9"/>
          <p:cNvSpPr txBox="1"/>
          <p:nvPr/>
        </p:nvSpPr>
        <p:spPr>
          <a:xfrm>
            <a:off x="287338" y="1290492"/>
            <a:ext cx="8484586" cy="1286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83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это финансирование, предоставляемое на определённые цели без необходимости возврата средств, если были соблюдены установленные условия</a:t>
            </a:r>
            <a:b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Могут дать: </a:t>
            </a:r>
            <a:r>
              <a:rPr lang="ru-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вуз, правительство или крупные компании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3" name="Google Shape;1133;p9"/>
          <p:cNvSpPr txBox="1"/>
          <p:nvPr/>
        </p:nvSpPr>
        <p:spPr>
          <a:xfrm>
            <a:off x="4057955" y="2988870"/>
            <a:ext cx="4327024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R="0" lvl="0" indent="0" algn="ctr" rtl="0">
              <a:lnSpc>
                <a:spcPct val="200000"/>
              </a:lnSpc>
              <a:buNone/>
            </a:pPr>
            <a:r>
              <a:rPr lang="ru-RU" sz="1400" b="1" i="0" u="none" strike="noStrike" cap="none">
                <a:solidFill>
                  <a:srgbClr val="EB7B00"/>
                </a:solidFill>
                <a:latin typeface="Arial"/>
                <a:ea typeface="Arial"/>
                <a:cs typeface="Arial"/>
                <a:sym typeface="Arial"/>
              </a:rPr>
              <a:t>проверить правила конкретного вуза</a:t>
            </a:r>
            <a:endParaRPr sz="1400" b="1" i="0" u="none" strike="noStrike" cap="none">
              <a:solidFill>
                <a:srgbClr val="EB7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4" name="Google Shape;1134;p9"/>
          <p:cNvSpPr txBox="1"/>
          <p:nvPr/>
        </p:nvSpPr>
        <p:spPr>
          <a:xfrm>
            <a:off x="771842" y="3317984"/>
            <a:ext cx="2180550" cy="572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833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EB7B00"/>
                </a:solidFill>
                <a:latin typeface="Arial"/>
                <a:ea typeface="Arial"/>
                <a:cs typeface="Arial"/>
                <a:sym typeface="Arial"/>
              </a:rPr>
              <a:t>Очень важно:</a:t>
            </a:r>
            <a:endParaRPr sz="1600" b="1" i="0" u="none" strike="noStrike" cap="none">
              <a:solidFill>
                <a:srgbClr val="EB7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7" name="Google Shape;1137;p9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30;p9">
            <a:extLst>
              <a:ext uri="{FF2B5EF4-FFF2-40B4-BE49-F238E27FC236}">
                <a16:creationId xmlns:a16="http://schemas.microsoft.com/office/drawing/2014/main" id="{C10D9334-F6C1-A069-EE74-8666A25F4705}"/>
              </a:ext>
            </a:extLst>
          </p:cNvPr>
          <p:cNvSpPr/>
          <p:nvPr/>
        </p:nvSpPr>
        <p:spPr>
          <a:xfrm>
            <a:off x="4057955" y="3003457"/>
            <a:ext cx="4327024" cy="629055"/>
          </a:xfrm>
          <a:prstGeom prst="roundRect">
            <a:avLst>
              <a:gd name="adj" fmla="val 5021"/>
            </a:avLst>
          </a:prstGeom>
          <a:noFill/>
          <a:ln w="31750">
            <a:solidFill>
              <a:srgbClr val="EB7B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30;p9">
            <a:extLst>
              <a:ext uri="{FF2B5EF4-FFF2-40B4-BE49-F238E27FC236}">
                <a16:creationId xmlns:a16="http://schemas.microsoft.com/office/drawing/2014/main" id="{7FE37876-283C-BED6-5FE4-86E82D47F77F}"/>
              </a:ext>
            </a:extLst>
          </p:cNvPr>
          <p:cNvSpPr/>
          <p:nvPr/>
        </p:nvSpPr>
        <p:spPr>
          <a:xfrm>
            <a:off x="4057955" y="3732923"/>
            <a:ext cx="4327024" cy="629055"/>
          </a:xfrm>
          <a:prstGeom prst="roundRect">
            <a:avLst>
              <a:gd name="adj" fmla="val 5021"/>
            </a:avLst>
          </a:prstGeom>
          <a:noFill/>
          <a:ln w="31750">
            <a:solidFill>
              <a:srgbClr val="EB7B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33;p9">
            <a:extLst>
              <a:ext uri="{FF2B5EF4-FFF2-40B4-BE49-F238E27FC236}">
                <a16:creationId xmlns:a16="http://schemas.microsoft.com/office/drawing/2014/main" id="{216FD174-BC9D-7BCC-4FCA-BB90B3F72CC7}"/>
              </a:ext>
            </a:extLst>
          </p:cNvPr>
          <p:cNvSpPr txBox="1"/>
          <p:nvPr/>
        </p:nvSpPr>
        <p:spPr>
          <a:xfrm>
            <a:off x="4073180" y="3690983"/>
            <a:ext cx="4311799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R="0" lvl="0" indent="0" algn="ctr" rtl="0">
              <a:lnSpc>
                <a:spcPct val="200000"/>
              </a:lnSpc>
              <a:buNone/>
            </a:pPr>
            <a:r>
              <a:rPr lang="ru-RU" sz="1400" b="1" i="0" u="none" strike="noStrike" cap="none">
                <a:solidFill>
                  <a:srgbClr val="EB7B00"/>
                </a:solidFill>
                <a:latin typeface="Arial"/>
                <a:ea typeface="Arial"/>
                <a:cs typeface="Arial"/>
                <a:sym typeface="Arial"/>
              </a:rPr>
              <a:t>подготовить документы</a:t>
            </a:r>
            <a:endParaRPr sz="1400" b="1" i="0" u="none" strike="noStrike" cap="none">
              <a:solidFill>
                <a:srgbClr val="EB7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B5AAF53-1C3D-C225-721B-4D140F5552F3}"/>
              </a:ext>
            </a:extLst>
          </p:cNvPr>
          <p:cNvCxnSpPr>
            <a:stCxn id="5" idx="1"/>
          </p:cNvCxnSpPr>
          <p:nvPr/>
        </p:nvCxnSpPr>
        <p:spPr>
          <a:xfrm flipH="1" flipV="1">
            <a:off x="3558817" y="3317984"/>
            <a:ext cx="499138" cy="1"/>
          </a:xfrm>
          <a:prstGeom prst="line">
            <a:avLst/>
          </a:prstGeom>
          <a:ln w="25400">
            <a:solidFill>
              <a:srgbClr val="EB7B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4828BAE-2E90-5CD2-202A-168129886616}"/>
              </a:ext>
            </a:extLst>
          </p:cNvPr>
          <p:cNvCxnSpPr/>
          <p:nvPr/>
        </p:nvCxnSpPr>
        <p:spPr>
          <a:xfrm flipH="1" flipV="1">
            <a:off x="3558817" y="4014670"/>
            <a:ext cx="499137" cy="1"/>
          </a:xfrm>
          <a:prstGeom prst="line">
            <a:avLst/>
          </a:prstGeom>
          <a:ln w="25400">
            <a:solidFill>
              <a:srgbClr val="EB7B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White">
  <a:themeElements>
    <a:clrScheme name="Пользовательские 7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358</Paragraphs>
  <Slides>41</Slides>
  <Notes>41</Notes>
  <TotalTime>308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51">
      <vt:lpstr>Arial</vt:lpstr>
      <vt:lpstr>Helvetica Neue Light</vt:lpstr>
      <vt:lpstr>Helvetica Neue</vt:lpstr>
      <vt:lpstr>Times New Roman</vt:lpstr>
      <vt:lpstr>Proxima Nova</vt:lpstr>
      <vt:lpstr>Proxima Nova Rg</vt:lpstr>
      <vt:lpstr>Arial Black</vt:lpstr>
      <vt:lpstr>Noto Sans Symbols</vt:lpstr>
      <vt:lpstr>Calibri</vt:lpstr>
      <vt:lpstr>White</vt:lpstr>
      <vt:lpstr>Личные финансы с господдержкой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Екатерина Барак</dc:creator>
  <cp:lastModifiedBy>Екатерина Барак</cp:lastModifiedBy>
  <cp:revision>6</cp:revision>
  <dcterms:modified xsi:type="dcterms:W3CDTF">2026-09-08T08:48:18Z</dcterms:modified>
</cp:coreProperties>
</file>