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</p:sldMasterIdLst>
  <p:notesMasterIdLst>
    <p:notesMasterId r:id="rId22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3" r:id="rId18"/>
    <p:sldId id="270" r:id="rId19"/>
    <p:sldId id="271" r:id="rId20"/>
    <p:sldId id="272" r:id="rId2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186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BE0B57-C2D9-4C78-BA2F-0363C9953FE0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D0A4B6-4B93-444C-882E-0692A68BBF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8103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75" name="Google Shape;75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2377556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10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818802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11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670280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403359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1811259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904855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9286901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6797989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17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492741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2" name="Google Shape;1632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633" name="Google Shape;1633;p40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010841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2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92608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853025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139765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5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015651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6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0684327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7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9005223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5281398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108" name="Google Shape;108;p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457200" marR="0" lvl="0" indent="-228600" algn="l" rtl="0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endParaRPr dirty="0"/>
          </a:p>
        </p:txBody>
      </p:sp>
      <p:sp>
        <p:nvSpPr>
          <p:cNvPr id="109" name="Google Shape;109;p3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3000000" cy="300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fld id="{00000000-1234-1234-1234-123412341234}" type="slidenum">
              <a:rPr kumimoji="0" lang="ru-RU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174311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73971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0530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76073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607048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подзаголовок">
  <p:cSld name="Заголовок и подзаголовок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2"/>
          <p:cNvSpPr/>
          <p:nvPr/>
        </p:nvSpPr>
        <p:spPr>
          <a:xfrm>
            <a:off x="-3" y="912399"/>
            <a:ext cx="8259971" cy="5957776"/>
          </a:xfrm>
          <a:custGeom>
            <a:avLst/>
            <a:gdLst/>
            <a:ahLst/>
            <a:cxnLst/>
            <a:rect l="l" t="t" r="r" b="b"/>
            <a:pathLst>
              <a:path w="6194978" h="4468332" extrusionOk="0">
                <a:moveTo>
                  <a:pt x="0" y="4467063"/>
                </a:moveTo>
                <a:lnTo>
                  <a:pt x="5386248" y="4467063"/>
                </a:lnTo>
                <a:cubicBezTo>
                  <a:pt x="5406561" y="4455637"/>
                  <a:pt x="5511937" y="4335025"/>
                  <a:pt x="5608427" y="4223936"/>
                </a:cubicBezTo>
                <a:cubicBezTo>
                  <a:pt x="5621757" y="4203622"/>
                  <a:pt x="5673176" y="4121733"/>
                  <a:pt x="5685872" y="4100785"/>
                </a:cubicBezTo>
                <a:cubicBezTo>
                  <a:pt x="5698568" y="4079837"/>
                  <a:pt x="5711264" y="4058889"/>
                  <a:pt x="5723960" y="4037940"/>
                </a:cubicBezTo>
                <a:cubicBezTo>
                  <a:pt x="5736656" y="4016992"/>
                  <a:pt x="5749351" y="3995409"/>
                  <a:pt x="5761412" y="3974461"/>
                </a:cubicBezTo>
                <a:cubicBezTo>
                  <a:pt x="5773474" y="3952878"/>
                  <a:pt x="5785535" y="3931929"/>
                  <a:pt x="5797596" y="3910346"/>
                </a:cubicBezTo>
                <a:cubicBezTo>
                  <a:pt x="5809022" y="3888763"/>
                  <a:pt x="5821083" y="3867180"/>
                  <a:pt x="5831875" y="3845597"/>
                </a:cubicBezTo>
                <a:cubicBezTo>
                  <a:pt x="5843301" y="3824014"/>
                  <a:pt x="5854093" y="3802431"/>
                  <a:pt x="5864884" y="3780848"/>
                </a:cubicBezTo>
                <a:cubicBezTo>
                  <a:pt x="5875676" y="3759265"/>
                  <a:pt x="5885833" y="3737047"/>
                  <a:pt x="5895989" y="3715464"/>
                </a:cubicBezTo>
                <a:cubicBezTo>
                  <a:pt x="5906146" y="3693246"/>
                  <a:pt x="5916303" y="3671663"/>
                  <a:pt x="5925825" y="3649445"/>
                </a:cubicBezTo>
                <a:cubicBezTo>
                  <a:pt x="5935347" y="3627227"/>
                  <a:pt x="5944869" y="3605009"/>
                  <a:pt x="5953756" y="3582791"/>
                </a:cubicBezTo>
                <a:cubicBezTo>
                  <a:pt x="5962643" y="3560573"/>
                  <a:pt x="5971530" y="3538356"/>
                  <a:pt x="5980417" y="3515503"/>
                </a:cubicBezTo>
                <a:cubicBezTo>
                  <a:pt x="5988670" y="3493285"/>
                  <a:pt x="5996922" y="3470432"/>
                  <a:pt x="6005174" y="3447580"/>
                </a:cubicBezTo>
                <a:cubicBezTo>
                  <a:pt x="6013427" y="3424727"/>
                  <a:pt x="6021044" y="3402509"/>
                  <a:pt x="6028662" y="3379656"/>
                </a:cubicBezTo>
                <a:cubicBezTo>
                  <a:pt x="6036280" y="3356804"/>
                  <a:pt x="6043262" y="3333951"/>
                  <a:pt x="6050245" y="3311099"/>
                </a:cubicBezTo>
                <a:cubicBezTo>
                  <a:pt x="6057228" y="3288246"/>
                  <a:pt x="6064210" y="3265393"/>
                  <a:pt x="6070558" y="3241906"/>
                </a:cubicBezTo>
                <a:cubicBezTo>
                  <a:pt x="6076906" y="3219053"/>
                  <a:pt x="6083254" y="3195566"/>
                  <a:pt x="6088968" y="3172078"/>
                </a:cubicBezTo>
                <a:cubicBezTo>
                  <a:pt x="6094680" y="3148590"/>
                  <a:pt x="6100394" y="3125738"/>
                  <a:pt x="6106107" y="3102250"/>
                </a:cubicBezTo>
                <a:cubicBezTo>
                  <a:pt x="6111820" y="3078763"/>
                  <a:pt x="6116898" y="3055275"/>
                  <a:pt x="6121977" y="3031788"/>
                </a:cubicBezTo>
                <a:cubicBezTo>
                  <a:pt x="6127055" y="3008301"/>
                  <a:pt x="6131499" y="2984813"/>
                  <a:pt x="6135942" y="2960691"/>
                </a:cubicBezTo>
                <a:cubicBezTo>
                  <a:pt x="6140386" y="2937203"/>
                  <a:pt x="6144830" y="2913081"/>
                  <a:pt x="6148638" y="2888959"/>
                </a:cubicBezTo>
                <a:cubicBezTo>
                  <a:pt x="6152447" y="2864837"/>
                  <a:pt x="6156256" y="2840714"/>
                  <a:pt x="6160065" y="2817227"/>
                </a:cubicBezTo>
                <a:cubicBezTo>
                  <a:pt x="6163873" y="2793104"/>
                  <a:pt x="6167047" y="2768982"/>
                  <a:pt x="6170221" y="2744860"/>
                </a:cubicBezTo>
                <a:cubicBezTo>
                  <a:pt x="6173395" y="2720738"/>
                  <a:pt x="6175935" y="2696615"/>
                  <a:pt x="6178474" y="2671858"/>
                </a:cubicBezTo>
                <a:cubicBezTo>
                  <a:pt x="6181013" y="2647736"/>
                  <a:pt x="6183552" y="2622979"/>
                  <a:pt x="6185457" y="2598857"/>
                </a:cubicBezTo>
                <a:cubicBezTo>
                  <a:pt x="6187361" y="2574734"/>
                  <a:pt x="6189265" y="2549977"/>
                  <a:pt x="6190535" y="2525855"/>
                </a:cubicBezTo>
                <a:cubicBezTo>
                  <a:pt x="6191805" y="2501098"/>
                  <a:pt x="6193074" y="2476976"/>
                  <a:pt x="6193709" y="2452219"/>
                </a:cubicBezTo>
                <a:cubicBezTo>
                  <a:pt x="6194344" y="2427462"/>
                  <a:pt x="6194979" y="2403339"/>
                  <a:pt x="6194979" y="2378582"/>
                </a:cubicBezTo>
                <a:cubicBezTo>
                  <a:pt x="6194979" y="2353825"/>
                  <a:pt x="6194979" y="2329703"/>
                  <a:pt x="6194979" y="2305581"/>
                </a:cubicBezTo>
                <a:cubicBezTo>
                  <a:pt x="6194979" y="2281459"/>
                  <a:pt x="6193709" y="2256701"/>
                  <a:pt x="6192439" y="2232579"/>
                </a:cubicBezTo>
                <a:cubicBezTo>
                  <a:pt x="6191170" y="2208457"/>
                  <a:pt x="6189900" y="2183700"/>
                  <a:pt x="6187996" y="2159578"/>
                </a:cubicBezTo>
                <a:cubicBezTo>
                  <a:pt x="6186091" y="2135455"/>
                  <a:pt x="6183552" y="2111333"/>
                  <a:pt x="6181013" y="2087211"/>
                </a:cubicBezTo>
                <a:cubicBezTo>
                  <a:pt x="6178474" y="2063088"/>
                  <a:pt x="6175300" y="2038966"/>
                  <a:pt x="6172126" y="2014844"/>
                </a:cubicBezTo>
                <a:cubicBezTo>
                  <a:pt x="6168952" y="1990722"/>
                  <a:pt x="6165143" y="1967234"/>
                  <a:pt x="6160699" y="1943112"/>
                </a:cubicBezTo>
                <a:cubicBezTo>
                  <a:pt x="6156256" y="1919625"/>
                  <a:pt x="6151812" y="1895502"/>
                  <a:pt x="6146734" y="1872015"/>
                </a:cubicBezTo>
                <a:cubicBezTo>
                  <a:pt x="6141656" y="1848527"/>
                  <a:pt x="6136577" y="1825040"/>
                  <a:pt x="6130229" y="1801552"/>
                </a:cubicBezTo>
                <a:cubicBezTo>
                  <a:pt x="6124516" y="1778065"/>
                  <a:pt x="6118168" y="1755212"/>
                  <a:pt x="6111185" y="1731725"/>
                </a:cubicBezTo>
                <a:cubicBezTo>
                  <a:pt x="6104202" y="1708237"/>
                  <a:pt x="6097220" y="1686019"/>
                  <a:pt x="6089602" y="1663167"/>
                </a:cubicBezTo>
                <a:cubicBezTo>
                  <a:pt x="6081985" y="1640314"/>
                  <a:pt x="6073732" y="1618096"/>
                  <a:pt x="6065480" y="1595244"/>
                </a:cubicBezTo>
                <a:cubicBezTo>
                  <a:pt x="6057228" y="1573026"/>
                  <a:pt x="6048340" y="1550808"/>
                  <a:pt x="6038818" y="1528590"/>
                </a:cubicBezTo>
                <a:cubicBezTo>
                  <a:pt x="6029297" y="1506372"/>
                  <a:pt x="6019775" y="1484789"/>
                  <a:pt x="6009618" y="1462571"/>
                </a:cubicBezTo>
                <a:cubicBezTo>
                  <a:pt x="5999461" y="1440988"/>
                  <a:pt x="5988670" y="1419405"/>
                  <a:pt x="5977878" y="1397822"/>
                </a:cubicBezTo>
                <a:cubicBezTo>
                  <a:pt x="5967087" y="1376239"/>
                  <a:pt x="5955660" y="1355291"/>
                  <a:pt x="5943599" y="1334342"/>
                </a:cubicBezTo>
                <a:cubicBezTo>
                  <a:pt x="5932173" y="1313394"/>
                  <a:pt x="5919477" y="1292446"/>
                  <a:pt x="5907416" y="1272132"/>
                </a:cubicBezTo>
                <a:cubicBezTo>
                  <a:pt x="5894720" y="1251819"/>
                  <a:pt x="5882024" y="1230870"/>
                  <a:pt x="5868693" y="1211192"/>
                </a:cubicBezTo>
                <a:cubicBezTo>
                  <a:pt x="5855363" y="1190878"/>
                  <a:pt x="5842032" y="1171200"/>
                  <a:pt x="5828066" y="1151521"/>
                </a:cubicBezTo>
                <a:cubicBezTo>
                  <a:pt x="5814101" y="1131842"/>
                  <a:pt x="5800135" y="1112163"/>
                  <a:pt x="5785535" y="1093120"/>
                </a:cubicBezTo>
                <a:cubicBezTo>
                  <a:pt x="5770934" y="1073441"/>
                  <a:pt x="5755699" y="1054397"/>
                  <a:pt x="5741099" y="1035988"/>
                </a:cubicBezTo>
                <a:cubicBezTo>
                  <a:pt x="5725864" y="1016944"/>
                  <a:pt x="5710629" y="998535"/>
                  <a:pt x="5694759" y="980126"/>
                </a:cubicBezTo>
                <a:cubicBezTo>
                  <a:pt x="5678889" y="961717"/>
                  <a:pt x="5663019" y="943308"/>
                  <a:pt x="5646514" y="925533"/>
                </a:cubicBezTo>
                <a:cubicBezTo>
                  <a:pt x="5630010" y="907759"/>
                  <a:pt x="5613505" y="889985"/>
                  <a:pt x="5596365" y="872845"/>
                </a:cubicBezTo>
                <a:cubicBezTo>
                  <a:pt x="5579226" y="855706"/>
                  <a:pt x="5562087" y="837931"/>
                  <a:pt x="5544312" y="821427"/>
                </a:cubicBezTo>
                <a:cubicBezTo>
                  <a:pt x="5526538" y="804287"/>
                  <a:pt x="5509398" y="787782"/>
                  <a:pt x="5490989" y="771278"/>
                </a:cubicBezTo>
                <a:cubicBezTo>
                  <a:pt x="5473215" y="754773"/>
                  <a:pt x="5454806" y="738903"/>
                  <a:pt x="5436397" y="723033"/>
                </a:cubicBezTo>
                <a:cubicBezTo>
                  <a:pt x="5417988" y="707163"/>
                  <a:pt x="5398944" y="691293"/>
                  <a:pt x="5380534" y="676058"/>
                </a:cubicBezTo>
                <a:cubicBezTo>
                  <a:pt x="5361491" y="660823"/>
                  <a:pt x="5342447" y="645588"/>
                  <a:pt x="5323403" y="630988"/>
                </a:cubicBezTo>
                <a:cubicBezTo>
                  <a:pt x="5304359" y="616387"/>
                  <a:pt x="5284680" y="601787"/>
                  <a:pt x="5265002" y="587822"/>
                </a:cubicBezTo>
                <a:cubicBezTo>
                  <a:pt x="5245323" y="573856"/>
                  <a:pt x="5225644" y="559890"/>
                  <a:pt x="5205331" y="546560"/>
                </a:cubicBezTo>
                <a:cubicBezTo>
                  <a:pt x="5185017" y="533229"/>
                  <a:pt x="5164704" y="519898"/>
                  <a:pt x="5144391" y="507202"/>
                </a:cubicBezTo>
                <a:cubicBezTo>
                  <a:pt x="5124077" y="494506"/>
                  <a:pt x="5103129" y="481811"/>
                  <a:pt x="5082815" y="469115"/>
                </a:cubicBezTo>
                <a:cubicBezTo>
                  <a:pt x="5061867" y="457053"/>
                  <a:pt x="5040918" y="444358"/>
                  <a:pt x="5019970" y="432931"/>
                </a:cubicBezTo>
                <a:cubicBezTo>
                  <a:pt x="4999022" y="420870"/>
                  <a:pt x="4977439" y="409444"/>
                  <a:pt x="4956491" y="398652"/>
                </a:cubicBezTo>
                <a:cubicBezTo>
                  <a:pt x="4934908" y="387226"/>
                  <a:pt x="4913324" y="376434"/>
                  <a:pt x="4891741" y="365643"/>
                </a:cubicBezTo>
                <a:cubicBezTo>
                  <a:pt x="4870158" y="354851"/>
                  <a:pt x="4848575" y="344694"/>
                  <a:pt x="4826357" y="334538"/>
                </a:cubicBezTo>
                <a:cubicBezTo>
                  <a:pt x="4804139" y="324381"/>
                  <a:pt x="4782557" y="314224"/>
                  <a:pt x="4760339" y="304702"/>
                </a:cubicBezTo>
                <a:cubicBezTo>
                  <a:pt x="4738121" y="295180"/>
                  <a:pt x="4715903" y="285658"/>
                  <a:pt x="4693685" y="276771"/>
                </a:cubicBezTo>
                <a:cubicBezTo>
                  <a:pt x="4671467" y="267884"/>
                  <a:pt x="4648614" y="258997"/>
                  <a:pt x="4626396" y="250110"/>
                </a:cubicBezTo>
                <a:cubicBezTo>
                  <a:pt x="4603544" y="241223"/>
                  <a:pt x="4581326" y="232970"/>
                  <a:pt x="4558473" y="224718"/>
                </a:cubicBezTo>
                <a:cubicBezTo>
                  <a:pt x="4535621" y="216466"/>
                  <a:pt x="4512768" y="208848"/>
                  <a:pt x="4489915" y="201230"/>
                </a:cubicBezTo>
                <a:cubicBezTo>
                  <a:pt x="4467063" y="193613"/>
                  <a:pt x="4443575" y="185995"/>
                  <a:pt x="4420723" y="179013"/>
                </a:cubicBezTo>
                <a:cubicBezTo>
                  <a:pt x="4397870" y="172030"/>
                  <a:pt x="4374382" y="165047"/>
                  <a:pt x="4350895" y="158064"/>
                </a:cubicBezTo>
                <a:cubicBezTo>
                  <a:pt x="4327407" y="151716"/>
                  <a:pt x="4303920" y="144734"/>
                  <a:pt x="4281067" y="138386"/>
                </a:cubicBezTo>
                <a:cubicBezTo>
                  <a:pt x="4257580" y="132038"/>
                  <a:pt x="4234092" y="126325"/>
                  <a:pt x="4210605" y="120611"/>
                </a:cubicBezTo>
                <a:cubicBezTo>
                  <a:pt x="4187117" y="114898"/>
                  <a:pt x="4163630" y="109185"/>
                  <a:pt x="4139507" y="104107"/>
                </a:cubicBezTo>
                <a:cubicBezTo>
                  <a:pt x="4116020" y="99028"/>
                  <a:pt x="4092533" y="93315"/>
                  <a:pt x="4068410" y="88872"/>
                </a:cubicBezTo>
                <a:cubicBezTo>
                  <a:pt x="4044923" y="83793"/>
                  <a:pt x="4020801" y="79350"/>
                  <a:pt x="3997313" y="74906"/>
                </a:cubicBezTo>
                <a:cubicBezTo>
                  <a:pt x="3973826" y="70462"/>
                  <a:pt x="3949703" y="66019"/>
                  <a:pt x="3925581" y="62210"/>
                </a:cubicBezTo>
                <a:cubicBezTo>
                  <a:pt x="3901459" y="58401"/>
                  <a:pt x="3877972" y="53958"/>
                  <a:pt x="3853849" y="50784"/>
                </a:cubicBezTo>
                <a:cubicBezTo>
                  <a:pt x="3829727" y="46975"/>
                  <a:pt x="3806239" y="43801"/>
                  <a:pt x="3782117" y="40627"/>
                </a:cubicBezTo>
                <a:cubicBezTo>
                  <a:pt x="3757995" y="37453"/>
                  <a:pt x="3733873" y="34279"/>
                  <a:pt x="3710385" y="31740"/>
                </a:cubicBezTo>
                <a:cubicBezTo>
                  <a:pt x="3686263" y="28566"/>
                  <a:pt x="3662141" y="26027"/>
                  <a:pt x="3638018" y="23487"/>
                </a:cubicBezTo>
                <a:cubicBezTo>
                  <a:pt x="3613896" y="20948"/>
                  <a:pt x="3589774" y="18409"/>
                  <a:pt x="3565652" y="16505"/>
                </a:cubicBezTo>
                <a:cubicBezTo>
                  <a:pt x="3541529" y="14600"/>
                  <a:pt x="3517407" y="12696"/>
                  <a:pt x="3493285" y="10792"/>
                </a:cubicBezTo>
                <a:cubicBezTo>
                  <a:pt x="3469163" y="8887"/>
                  <a:pt x="3445040" y="7618"/>
                  <a:pt x="3420918" y="6348"/>
                </a:cubicBezTo>
                <a:cubicBezTo>
                  <a:pt x="3396796" y="5078"/>
                  <a:pt x="3372673" y="3809"/>
                  <a:pt x="3348551" y="3174"/>
                </a:cubicBezTo>
                <a:cubicBezTo>
                  <a:pt x="3324429" y="2539"/>
                  <a:pt x="3300307" y="1270"/>
                  <a:pt x="3276184" y="1270"/>
                </a:cubicBezTo>
                <a:cubicBezTo>
                  <a:pt x="3252062" y="1270"/>
                  <a:pt x="3227940" y="0"/>
                  <a:pt x="3203818" y="0"/>
                </a:cubicBezTo>
                <a:cubicBezTo>
                  <a:pt x="3179695" y="0"/>
                  <a:pt x="3155573" y="0"/>
                  <a:pt x="3131451" y="0"/>
                </a:cubicBezTo>
                <a:cubicBezTo>
                  <a:pt x="3107329" y="0"/>
                  <a:pt x="3083206" y="0"/>
                  <a:pt x="3059084" y="1270"/>
                </a:cubicBezTo>
                <a:cubicBezTo>
                  <a:pt x="3034962" y="1270"/>
                  <a:pt x="3010839" y="2539"/>
                  <a:pt x="2986717" y="3174"/>
                </a:cubicBezTo>
                <a:cubicBezTo>
                  <a:pt x="2962595" y="3809"/>
                  <a:pt x="2938473" y="5078"/>
                  <a:pt x="2914351" y="6348"/>
                </a:cubicBezTo>
                <a:cubicBezTo>
                  <a:pt x="2890228" y="7618"/>
                  <a:pt x="2866106" y="8887"/>
                  <a:pt x="2841984" y="10792"/>
                </a:cubicBezTo>
                <a:cubicBezTo>
                  <a:pt x="2817861" y="12061"/>
                  <a:pt x="2793739" y="13966"/>
                  <a:pt x="2769617" y="15870"/>
                </a:cubicBezTo>
                <a:cubicBezTo>
                  <a:pt x="2745495" y="17774"/>
                  <a:pt x="2721372" y="19679"/>
                  <a:pt x="2697250" y="22218"/>
                </a:cubicBezTo>
                <a:cubicBezTo>
                  <a:pt x="2673128" y="24122"/>
                  <a:pt x="2649005" y="26661"/>
                  <a:pt x="2624883" y="29201"/>
                </a:cubicBezTo>
                <a:cubicBezTo>
                  <a:pt x="2600761" y="31740"/>
                  <a:pt x="2576639" y="34279"/>
                  <a:pt x="2552517" y="37453"/>
                </a:cubicBezTo>
                <a:cubicBezTo>
                  <a:pt x="2528394" y="40627"/>
                  <a:pt x="2504272" y="43166"/>
                  <a:pt x="2480784" y="46340"/>
                </a:cubicBezTo>
                <a:cubicBezTo>
                  <a:pt x="2456662" y="49514"/>
                  <a:pt x="2433175" y="52688"/>
                  <a:pt x="2409053" y="56497"/>
                </a:cubicBezTo>
                <a:cubicBezTo>
                  <a:pt x="2384930" y="60306"/>
                  <a:pt x="2361443" y="63480"/>
                  <a:pt x="2337321" y="67288"/>
                </a:cubicBezTo>
                <a:cubicBezTo>
                  <a:pt x="2313198" y="71097"/>
                  <a:pt x="2289711" y="74906"/>
                  <a:pt x="2265588" y="78715"/>
                </a:cubicBezTo>
                <a:cubicBezTo>
                  <a:pt x="2241466" y="82524"/>
                  <a:pt x="2217979" y="86967"/>
                  <a:pt x="2193857" y="91411"/>
                </a:cubicBezTo>
                <a:cubicBezTo>
                  <a:pt x="2169734" y="95854"/>
                  <a:pt x="2146247" y="100298"/>
                  <a:pt x="2122759" y="104741"/>
                </a:cubicBezTo>
                <a:cubicBezTo>
                  <a:pt x="2099272" y="109185"/>
                  <a:pt x="2075150" y="114263"/>
                  <a:pt x="2051662" y="119342"/>
                </a:cubicBezTo>
                <a:cubicBezTo>
                  <a:pt x="2028175" y="124420"/>
                  <a:pt x="2004052" y="129498"/>
                  <a:pt x="1980565" y="134577"/>
                </a:cubicBezTo>
                <a:cubicBezTo>
                  <a:pt x="1957077" y="139655"/>
                  <a:pt x="1932955" y="144734"/>
                  <a:pt x="1909468" y="150447"/>
                </a:cubicBezTo>
                <a:cubicBezTo>
                  <a:pt x="1885980" y="156160"/>
                  <a:pt x="1862493" y="161238"/>
                  <a:pt x="1839005" y="166951"/>
                </a:cubicBezTo>
                <a:cubicBezTo>
                  <a:pt x="1815518" y="172665"/>
                  <a:pt x="1792030" y="178378"/>
                  <a:pt x="1768543" y="184726"/>
                </a:cubicBezTo>
                <a:cubicBezTo>
                  <a:pt x="1745055" y="190439"/>
                  <a:pt x="1721568" y="196787"/>
                  <a:pt x="1698080" y="203135"/>
                </a:cubicBezTo>
                <a:cubicBezTo>
                  <a:pt x="1674593" y="209483"/>
                  <a:pt x="1651106" y="215831"/>
                  <a:pt x="1627618" y="222179"/>
                </a:cubicBezTo>
                <a:cubicBezTo>
                  <a:pt x="1604131" y="228527"/>
                  <a:pt x="1580643" y="234875"/>
                  <a:pt x="1557790" y="241857"/>
                </a:cubicBezTo>
                <a:cubicBezTo>
                  <a:pt x="1534303" y="248205"/>
                  <a:pt x="1511450" y="255188"/>
                  <a:pt x="1487963" y="262171"/>
                </a:cubicBezTo>
                <a:cubicBezTo>
                  <a:pt x="1464475" y="269154"/>
                  <a:pt x="1441623" y="276136"/>
                  <a:pt x="1418135" y="283119"/>
                </a:cubicBezTo>
                <a:cubicBezTo>
                  <a:pt x="1394648" y="290102"/>
                  <a:pt x="1371795" y="297720"/>
                  <a:pt x="1348308" y="304702"/>
                </a:cubicBezTo>
                <a:cubicBezTo>
                  <a:pt x="1325455" y="312320"/>
                  <a:pt x="1301968" y="319303"/>
                  <a:pt x="1279115" y="326920"/>
                </a:cubicBezTo>
                <a:cubicBezTo>
                  <a:pt x="1256262" y="334538"/>
                  <a:pt x="1232775" y="342155"/>
                  <a:pt x="1209922" y="349773"/>
                </a:cubicBezTo>
                <a:cubicBezTo>
                  <a:pt x="1187069" y="357390"/>
                  <a:pt x="1164217" y="365008"/>
                  <a:pt x="1141364" y="373260"/>
                </a:cubicBezTo>
                <a:cubicBezTo>
                  <a:pt x="1118511" y="381513"/>
                  <a:pt x="1095659" y="389130"/>
                  <a:pt x="1072806" y="397383"/>
                </a:cubicBezTo>
                <a:cubicBezTo>
                  <a:pt x="1049953" y="405635"/>
                  <a:pt x="1027101" y="413887"/>
                  <a:pt x="1004248" y="422140"/>
                </a:cubicBezTo>
                <a:cubicBezTo>
                  <a:pt x="981395" y="430392"/>
                  <a:pt x="958543" y="438644"/>
                  <a:pt x="936325" y="446897"/>
                </a:cubicBezTo>
                <a:cubicBezTo>
                  <a:pt x="913472" y="455149"/>
                  <a:pt x="891254" y="464036"/>
                  <a:pt x="868402" y="472289"/>
                </a:cubicBezTo>
                <a:cubicBezTo>
                  <a:pt x="845549" y="481176"/>
                  <a:pt x="823331" y="489428"/>
                  <a:pt x="800478" y="498315"/>
                </a:cubicBezTo>
                <a:cubicBezTo>
                  <a:pt x="778260" y="507202"/>
                  <a:pt x="755408" y="516090"/>
                  <a:pt x="733190" y="524977"/>
                </a:cubicBezTo>
                <a:cubicBezTo>
                  <a:pt x="710972" y="533864"/>
                  <a:pt x="688119" y="542751"/>
                  <a:pt x="665901" y="552273"/>
                </a:cubicBezTo>
                <a:cubicBezTo>
                  <a:pt x="643684" y="561160"/>
                  <a:pt x="621466" y="570682"/>
                  <a:pt x="599248" y="579569"/>
                </a:cubicBezTo>
                <a:cubicBezTo>
                  <a:pt x="577030" y="588456"/>
                  <a:pt x="554812" y="597978"/>
                  <a:pt x="532594" y="607500"/>
                </a:cubicBezTo>
                <a:cubicBezTo>
                  <a:pt x="510376" y="617022"/>
                  <a:pt x="488158" y="626544"/>
                  <a:pt x="465941" y="636066"/>
                </a:cubicBezTo>
                <a:cubicBezTo>
                  <a:pt x="443723" y="645588"/>
                  <a:pt x="421505" y="655745"/>
                  <a:pt x="399922" y="665267"/>
                </a:cubicBezTo>
                <a:cubicBezTo>
                  <a:pt x="377704" y="675423"/>
                  <a:pt x="355486" y="684945"/>
                  <a:pt x="333903" y="695102"/>
                </a:cubicBezTo>
                <a:cubicBezTo>
                  <a:pt x="311685" y="705259"/>
                  <a:pt x="289467" y="715416"/>
                  <a:pt x="267884" y="725572"/>
                </a:cubicBezTo>
                <a:cubicBezTo>
                  <a:pt x="245666" y="735729"/>
                  <a:pt x="224083" y="746521"/>
                  <a:pt x="201865" y="757312"/>
                </a:cubicBezTo>
                <a:cubicBezTo>
                  <a:pt x="179647" y="768104"/>
                  <a:pt x="157430" y="778895"/>
                  <a:pt x="135846" y="789687"/>
                </a:cubicBezTo>
                <a:cubicBezTo>
                  <a:pt x="74271" y="825870"/>
                  <a:pt x="3174" y="869671"/>
                  <a:pt x="3174" y="869671"/>
                </a:cubicBezTo>
                <a:lnTo>
                  <a:pt x="3174" y="44683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36862" y="227938"/>
            <a:ext cx="1173309" cy="509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20698" y="393208"/>
            <a:ext cx="936869" cy="235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2879545" cy="2536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806"/>
            <a:ext cx="2879545" cy="25367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5726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Заголовок и подзаголовок">
  <p:cSld name="Заголовок и подзаголовок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42"/>
          <p:cNvSpPr/>
          <p:nvPr/>
        </p:nvSpPr>
        <p:spPr>
          <a:xfrm>
            <a:off x="-3" y="912399"/>
            <a:ext cx="8259971" cy="5957776"/>
          </a:xfrm>
          <a:custGeom>
            <a:avLst/>
            <a:gdLst/>
            <a:ahLst/>
            <a:cxnLst/>
            <a:rect l="l" t="t" r="r" b="b"/>
            <a:pathLst>
              <a:path w="6194978" h="4468332" extrusionOk="0">
                <a:moveTo>
                  <a:pt x="0" y="4467063"/>
                </a:moveTo>
                <a:lnTo>
                  <a:pt x="5386248" y="4467063"/>
                </a:lnTo>
                <a:cubicBezTo>
                  <a:pt x="5406561" y="4455637"/>
                  <a:pt x="5511937" y="4335025"/>
                  <a:pt x="5608427" y="4223936"/>
                </a:cubicBezTo>
                <a:cubicBezTo>
                  <a:pt x="5621757" y="4203622"/>
                  <a:pt x="5673176" y="4121733"/>
                  <a:pt x="5685872" y="4100785"/>
                </a:cubicBezTo>
                <a:cubicBezTo>
                  <a:pt x="5698568" y="4079837"/>
                  <a:pt x="5711264" y="4058889"/>
                  <a:pt x="5723960" y="4037940"/>
                </a:cubicBezTo>
                <a:cubicBezTo>
                  <a:pt x="5736656" y="4016992"/>
                  <a:pt x="5749351" y="3995409"/>
                  <a:pt x="5761412" y="3974461"/>
                </a:cubicBezTo>
                <a:cubicBezTo>
                  <a:pt x="5773474" y="3952878"/>
                  <a:pt x="5785535" y="3931929"/>
                  <a:pt x="5797596" y="3910346"/>
                </a:cubicBezTo>
                <a:cubicBezTo>
                  <a:pt x="5809022" y="3888763"/>
                  <a:pt x="5821083" y="3867180"/>
                  <a:pt x="5831875" y="3845597"/>
                </a:cubicBezTo>
                <a:cubicBezTo>
                  <a:pt x="5843301" y="3824014"/>
                  <a:pt x="5854093" y="3802431"/>
                  <a:pt x="5864884" y="3780848"/>
                </a:cubicBezTo>
                <a:cubicBezTo>
                  <a:pt x="5875676" y="3759265"/>
                  <a:pt x="5885833" y="3737047"/>
                  <a:pt x="5895989" y="3715464"/>
                </a:cubicBezTo>
                <a:cubicBezTo>
                  <a:pt x="5906146" y="3693246"/>
                  <a:pt x="5916303" y="3671663"/>
                  <a:pt x="5925825" y="3649445"/>
                </a:cubicBezTo>
                <a:cubicBezTo>
                  <a:pt x="5935347" y="3627227"/>
                  <a:pt x="5944869" y="3605009"/>
                  <a:pt x="5953756" y="3582791"/>
                </a:cubicBezTo>
                <a:cubicBezTo>
                  <a:pt x="5962643" y="3560573"/>
                  <a:pt x="5971530" y="3538356"/>
                  <a:pt x="5980417" y="3515503"/>
                </a:cubicBezTo>
                <a:cubicBezTo>
                  <a:pt x="5988670" y="3493285"/>
                  <a:pt x="5996922" y="3470432"/>
                  <a:pt x="6005174" y="3447580"/>
                </a:cubicBezTo>
                <a:cubicBezTo>
                  <a:pt x="6013427" y="3424727"/>
                  <a:pt x="6021044" y="3402509"/>
                  <a:pt x="6028662" y="3379656"/>
                </a:cubicBezTo>
                <a:cubicBezTo>
                  <a:pt x="6036280" y="3356804"/>
                  <a:pt x="6043262" y="3333951"/>
                  <a:pt x="6050245" y="3311099"/>
                </a:cubicBezTo>
                <a:cubicBezTo>
                  <a:pt x="6057228" y="3288246"/>
                  <a:pt x="6064210" y="3265393"/>
                  <a:pt x="6070558" y="3241906"/>
                </a:cubicBezTo>
                <a:cubicBezTo>
                  <a:pt x="6076906" y="3219053"/>
                  <a:pt x="6083254" y="3195566"/>
                  <a:pt x="6088968" y="3172078"/>
                </a:cubicBezTo>
                <a:cubicBezTo>
                  <a:pt x="6094680" y="3148590"/>
                  <a:pt x="6100394" y="3125738"/>
                  <a:pt x="6106107" y="3102250"/>
                </a:cubicBezTo>
                <a:cubicBezTo>
                  <a:pt x="6111820" y="3078763"/>
                  <a:pt x="6116898" y="3055275"/>
                  <a:pt x="6121977" y="3031788"/>
                </a:cubicBezTo>
                <a:cubicBezTo>
                  <a:pt x="6127055" y="3008301"/>
                  <a:pt x="6131499" y="2984813"/>
                  <a:pt x="6135942" y="2960691"/>
                </a:cubicBezTo>
                <a:cubicBezTo>
                  <a:pt x="6140386" y="2937203"/>
                  <a:pt x="6144830" y="2913081"/>
                  <a:pt x="6148638" y="2888959"/>
                </a:cubicBezTo>
                <a:cubicBezTo>
                  <a:pt x="6152447" y="2864837"/>
                  <a:pt x="6156256" y="2840714"/>
                  <a:pt x="6160065" y="2817227"/>
                </a:cubicBezTo>
                <a:cubicBezTo>
                  <a:pt x="6163873" y="2793104"/>
                  <a:pt x="6167047" y="2768982"/>
                  <a:pt x="6170221" y="2744860"/>
                </a:cubicBezTo>
                <a:cubicBezTo>
                  <a:pt x="6173395" y="2720738"/>
                  <a:pt x="6175935" y="2696615"/>
                  <a:pt x="6178474" y="2671858"/>
                </a:cubicBezTo>
                <a:cubicBezTo>
                  <a:pt x="6181013" y="2647736"/>
                  <a:pt x="6183552" y="2622979"/>
                  <a:pt x="6185457" y="2598857"/>
                </a:cubicBezTo>
                <a:cubicBezTo>
                  <a:pt x="6187361" y="2574734"/>
                  <a:pt x="6189265" y="2549977"/>
                  <a:pt x="6190535" y="2525855"/>
                </a:cubicBezTo>
                <a:cubicBezTo>
                  <a:pt x="6191805" y="2501098"/>
                  <a:pt x="6193074" y="2476976"/>
                  <a:pt x="6193709" y="2452219"/>
                </a:cubicBezTo>
                <a:cubicBezTo>
                  <a:pt x="6194344" y="2427462"/>
                  <a:pt x="6194979" y="2403339"/>
                  <a:pt x="6194979" y="2378582"/>
                </a:cubicBezTo>
                <a:cubicBezTo>
                  <a:pt x="6194979" y="2353825"/>
                  <a:pt x="6194979" y="2329703"/>
                  <a:pt x="6194979" y="2305581"/>
                </a:cubicBezTo>
                <a:cubicBezTo>
                  <a:pt x="6194979" y="2281459"/>
                  <a:pt x="6193709" y="2256701"/>
                  <a:pt x="6192439" y="2232579"/>
                </a:cubicBezTo>
                <a:cubicBezTo>
                  <a:pt x="6191170" y="2208457"/>
                  <a:pt x="6189900" y="2183700"/>
                  <a:pt x="6187996" y="2159578"/>
                </a:cubicBezTo>
                <a:cubicBezTo>
                  <a:pt x="6186091" y="2135455"/>
                  <a:pt x="6183552" y="2111333"/>
                  <a:pt x="6181013" y="2087211"/>
                </a:cubicBezTo>
                <a:cubicBezTo>
                  <a:pt x="6178474" y="2063088"/>
                  <a:pt x="6175300" y="2038966"/>
                  <a:pt x="6172126" y="2014844"/>
                </a:cubicBezTo>
                <a:cubicBezTo>
                  <a:pt x="6168952" y="1990722"/>
                  <a:pt x="6165143" y="1967234"/>
                  <a:pt x="6160699" y="1943112"/>
                </a:cubicBezTo>
                <a:cubicBezTo>
                  <a:pt x="6156256" y="1919625"/>
                  <a:pt x="6151812" y="1895502"/>
                  <a:pt x="6146734" y="1872015"/>
                </a:cubicBezTo>
                <a:cubicBezTo>
                  <a:pt x="6141656" y="1848527"/>
                  <a:pt x="6136577" y="1825040"/>
                  <a:pt x="6130229" y="1801552"/>
                </a:cubicBezTo>
                <a:cubicBezTo>
                  <a:pt x="6124516" y="1778065"/>
                  <a:pt x="6118168" y="1755212"/>
                  <a:pt x="6111185" y="1731725"/>
                </a:cubicBezTo>
                <a:cubicBezTo>
                  <a:pt x="6104202" y="1708237"/>
                  <a:pt x="6097220" y="1686019"/>
                  <a:pt x="6089602" y="1663167"/>
                </a:cubicBezTo>
                <a:cubicBezTo>
                  <a:pt x="6081985" y="1640314"/>
                  <a:pt x="6073732" y="1618096"/>
                  <a:pt x="6065480" y="1595244"/>
                </a:cubicBezTo>
                <a:cubicBezTo>
                  <a:pt x="6057228" y="1573026"/>
                  <a:pt x="6048340" y="1550808"/>
                  <a:pt x="6038818" y="1528590"/>
                </a:cubicBezTo>
                <a:cubicBezTo>
                  <a:pt x="6029297" y="1506372"/>
                  <a:pt x="6019775" y="1484789"/>
                  <a:pt x="6009618" y="1462571"/>
                </a:cubicBezTo>
                <a:cubicBezTo>
                  <a:pt x="5999461" y="1440988"/>
                  <a:pt x="5988670" y="1419405"/>
                  <a:pt x="5977878" y="1397822"/>
                </a:cubicBezTo>
                <a:cubicBezTo>
                  <a:pt x="5967087" y="1376239"/>
                  <a:pt x="5955660" y="1355291"/>
                  <a:pt x="5943599" y="1334342"/>
                </a:cubicBezTo>
                <a:cubicBezTo>
                  <a:pt x="5932173" y="1313394"/>
                  <a:pt x="5919477" y="1292446"/>
                  <a:pt x="5907416" y="1272132"/>
                </a:cubicBezTo>
                <a:cubicBezTo>
                  <a:pt x="5894720" y="1251819"/>
                  <a:pt x="5882024" y="1230870"/>
                  <a:pt x="5868693" y="1211192"/>
                </a:cubicBezTo>
                <a:cubicBezTo>
                  <a:pt x="5855363" y="1190878"/>
                  <a:pt x="5842032" y="1171200"/>
                  <a:pt x="5828066" y="1151521"/>
                </a:cubicBezTo>
                <a:cubicBezTo>
                  <a:pt x="5814101" y="1131842"/>
                  <a:pt x="5800135" y="1112163"/>
                  <a:pt x="5785535" y="1093120"/>
                </a:cubicBezTo>
                <a:cubicBezTo>
                  <a:pt x="5770934" y="1073441"/>
                  <a:pt x="5755699" y="1054397"/>
                  <a:pt x="5741099" y="1035988"/>
                </a:cubicBezTo>
                <a:cubicBezTo>
                  <a:pt x="5725864" y="1016944"/>
                  <a:pt x="5710629" y="998535"/>
                  <a:pt x="5694759" y="980126"/>
                </a:cubicBezTo>
                <a:cubicBezTo>
                  <a:pt x="5678889" y="961717"/>
                  <a:pt x="5663019" y="943308"/>
                  <a:pt x="5646514" y="925533"/>
                </a:cubicBezTo>
                <a:cubicBezTo>
                  <a:pt x="5630010" y="907759"/>
                  <a:pt x="5613505" y="889985"/>
                  <a:pt x="5596365" y="872845"/>
                </a:cubicBezTo>
                <a:cubicBezTo>
                  <a:pt x="5579226" y="855706"/>
                  <a:pt x="5562087" y="837931"/>
                  <a:pt x="5544312" y="821427"/>
                </a:cubicBezTo>
                <a:cubicBezTo>
                  <a:pt x="5526538" y="804287"/>
                  <a:pt x="5509398" y="787782"/>
                  <a:pt x="5490989" y="771278"/>
                </a:cubicBezTo>
                <a:cubicBezTo>
                  <a:pt x="5473215" y="754773"/>
                  <a:pt x="5454806" y="738903"/>
                  <a:pt x="5436397" y="723033"/>
                </a:cubicBezTo>
                <a:cubicBezTo>
                  <a:pt x="5417988" y="707163"/>
                  <a:pt x="5398944" y="691293"/>
                  <a:pt x="5380534" y="676058"/>
                </a:cubicBezTo>
                <a:cubicBezTo>
                  <a:pt x="5361491" y="660823"/>
                  <a:pt x="5342447" y="645588"/>
                  <a:pt x="5323403" y="630988"/>
                </a:cubicBezTo>
                <a:cubicBezTo>
                  <a:pt x="5304359" y="616387"/>
                  <a:pt x="5284680" y="601787"/>
                  <a:pt x="5265002" y="587822"/>
                </a:cubicBezTo>
                <a:cubicBezTo>
                  <a:pt x="5245323" y="573856"/>
                  <a:pt x="5225644" y="559890"/>
                  <a:pt x="5205331" y="546560"/>
                </a:cubicBezTo>
                <a:cubicBezTo>
                  <a:pt x="5185017" y="533229"/>
                  <a:pt x="5164704" y="519898"/>
                  <a:pt x="5144391" y="507202"/>
                </a:cubicBezTo>
                <a:cubicBezTo>
                  <a:pt x="5124077" y="494506"/>
                  <a:pt x="5103129" y="481811"/>
                  <a:pt x="5082815" y="469115"/>
                </a:cubicBezTo>
                <a:cubicBezTo>
                  <a:pt x="5061867" y="457053"/>
                  <a:pt x="5040918" y="444358"/>
                  <a:pt x="5019970" y="432931"/>
                </a:cubicBezTo>
                <a:cubicBezTo>
                  <a:pt x="4999022" y="420870"/>
                  <a:pt x="4977439" y="409444"/>
                  <a:pt x="4956491" y="398652"/>
                </a:cubicBezTo>
                <a:cubicBezTo>
                  <a:pt x="4934908" y="387226"/>
                  <a:pt x="4913324" y="376434"/>
                  <a:pt x="4891741" y="365643"/>
                </a:cubicBezTo>
                <a:cubicBezTo>
                  <a:pt x="4870158" y="354851"/>
                  <a:pt x="4848575" y="344694"/>
                  <a:pt x="4826357" y="334538"/>
                </a:cubicBezTo>
                <a:cubicBezTo>
                  <a:pt x="4804139" y="324381"/>
                  <a:pt x="4782557" y="314224"/>
                  <a:pt x="4760339" y="304702"/>
                </a:cubicBezTo>
                <a:cubicBezTo>
                  <a:pt x="4738121" y="295180"/>
                  <a:pt x="4715903" y="285658"/>
                  <a:pt x="4693685" y="276771"/>
                </a:cubicBezTo>
                <a:cubicBezTo>
                  <a:pt x="4671467" y="267884"/>
                  <a:pt x="4648614" y="258997"/>
                  <a:pt x="4626396" y="250110"/>
                </a:cubicBezTo>
                <a:cubicBezTo>
                  <a:pt x="4603544" y="241223"/>
                  <a:pt x="4581326" y="232970"/>
                  <a:pt x="4558473" y="224718"/>
                </a:cubicBezTo>
                <a:cubicBezTo>
                  <a:pt x="4535621" y="216466"/>
                  <a:pt x="4512768" y="208848"/>
                  <a:pt x="4489915" y="201230"/>
                </a:cubicBezTo>
                <a:cubicBezTo>
                  <a:pt x="4467063" y="193613"/>
                  <a:pt x="4443575" y="185995"/>
                  <a:pt x="4420723" y="179013"/>
                </a:cubicBezTo>
                <a:cubicBezTo>
                  <a:pt x="4397870" y="172030"/>
                  <a:pt x="4374382" y="165047"/>
                  <a:pt x="4350895" y="158064"/>
                </a:cubicBezTo>
                <a:cubicBezTo>
                  <a:pt x="4327407" y="151716"/>
                  <a:pt x="4303920" y="144734"/>
                  <a:pt x="4281067" y="138386"/>
                </a:cubicBezTo>
                <a:cubicBezTo>
                  <a:pt x="4257580" y="132038"/>
                  <a:pt x="4234092" y="126325"/>
                  <a:pt x="4210605" y="120611"/>
                </a:cubicBezTo>
                <a:cubicBezTo>
                  <a:pt x="4187117" y="114898"/>
                  <a:pt x="4163630" y="109185"/>
                  <a:pt x="4139507" y="104107"/>
                </a:cubicBezTo>
                <a:cubicBezTo>
                  <a:pt x="4116020" y="99028"/>
                  <a:pt x="4092533" y="93315"/>
                  <a:pt x="4068410" y="88872"/>
                </a:cubicBezTo>
                <a:cubicBezTo>
                  <a:pt x="4044923" y="83793"/>
                  <a:pt x="4020801" y="79350"/>
                  <a:pt x="3997313" y="74906"/>
                </a:cubicBezTo>
                <a:cubicBezTo>
                  <a:pt x="3973826" y="70462"/>
                  <a:pt x="3949703" y="66019"/>
                  <a:pt x="3925581" y="62210"/>
                </a:cubicBezTo>
                <a:cubicBezTo>
                  <a:pt x="3901459" y="58401"/>
                  <a:pt x="3877972" y="53958"/>
                  <a:pt x="3853849" y="50784"/>
                </a:cubicBezTo>
                <a:cubicBezTo>
                  <a:pt x="3829727" y="46975"/>
                  <a:pt x="3806239" y="43801"/>
                  <a:pt x="3782117" y="40627"/>
                </a:cubicBezTo>
                <a:cubicBezTo>
                  <a:pt x="3757995" y="37453"/>
                  <a:pt x="3733873" y="34279"/>
                  <a:pt x="3710385" y="31740"/>
                </a:cubicBezTo>
                <a:cubicBezTo>
                  <a:pt x="3686263" y="28566"/>
                  <a:pt x="3662141" y="26027"/>
                  <a:pt x="3638018" y="23487"/>
                </a:cubicBezTo>
                <a:cubicBezTo>
                  <a:pt x="3613896" y="20948"/>
                  <a:pt x="3589774" y="18409"/>
                  <a:pt x="3565652" y="16505"/>
                </a:cubicBezTo>
                <a:cubicBezTo>
                  <a:pt x="3541529" y="14600"/>
                  <a:pt x="3517407" y="12696"/>
                  <a:pt x="3493285" y="10792"/>
                </a:cubicBezTo>
                <a:cubicBezTo>
                  <a:pt x="3469163" y="8887"/>
                  <a:pt x="3445040" y="7618"/>
                  <a:pt x="3420918" y="6348"/>
                </a:cubicBezTo>
                <a:cubicBezTo>
                  <a:pt x="3396796" y="5078"/>
                  <a:pt x="3372673" y="3809"/>
                  <a:pt x="3348551" y="3174"/>
                </a:cubicBezTo>
                <a:cubicBezTo>
                  <a:pt x="3324429" y="2539"/>
                  <a:pt x="3300307" y="1270"/>
                  <a:pt x="3276184" y="1270"/>
                </a:cubicBezTo>
                <a:cubicBezTo>
                  <a:pt x="3252062" y="1270"/>
                  <a:pt x="3227940" y="0"/>
                  <a:pt x="3203818" y="0"/>
                </a:cubicBezTo>
                <a:cubicBezTo>
                  <a:pt x="3179695" y="0"/>
                  <a:pt x="3155573" y="0"/>
                  <a:pt x="3131451" y="0"/>
                </a:cubicBezTo>
                <a:cubicBezTo>
                  <a:pt x="3107329" y="0"/>
                  <a:pt x="3083206" y="0"/>
                  <a:pt x="3059084" y="1270"/>
                </a:cubicBezTo>
                <a:cubicBezTo>
                  <a:pt x="3034962" y="1270"/>
                  <a:pt x="3010839" y="2539"/>
                  <a:pt x="2986717" y="3174"/>
                </a:cubicBezTo>
                <a:cubicBezTo>
                  <a:pt x="2962595" y="3809"/>
                  <a:pt x="2938473" y="5078"/>
                  <a:pt x="2914351" y="6348"/>
                </a:cubicBezTo>
                <a:cubicBezTo>
                  <a:pt x="2890228" y="7618"/>
                  <a:pt x="2866106" y="8887"/>
                  <a:pt x="2841984" y="10792"/>
                </a:cubicBezTo>
                <a:cubicBezTo>
                  <a:pt x="2817861" y="12061"/>
                  <a:pt x="2793739" y="13966"/>
                  <a:pt x="2769617" y="15870"/>
                </a:cubicBezTo>
                <a:cubicBezTo>
                  <a:pt x="2745495" y="17774"/>
                  <a:pt x="2721372" y="19679"/>
                  <a:pt x="2697250" y="22218"/>
                </a:cubicBezTo>
                <a:cubicBezTo>
                  <a:pt x="2673128" y="24122"/>
                  <a:pt x="2649005" y="26661"/>
                  <a:pt x="2624883" y="29201"/>
                </a:cubicBezTo>
                <a:cubicBezTo>
                  <a:pt x="2600761" y="31740"/>
                  <a:pt x="2576639" y="34279"/>
                  <a:pt x="2552517" y="37453"/>
                </a:cubicBezTo>
                <a:cubicBezTo>
                  <a:pt x="2528394" y="40627"/>
                  <a:pt x="2504272" y="43166"/>
                  <a:pt x="2480784" y="46340"/>
                </a:cubicBezTo>
                <a:cubicBezTo>
                  <a:pt x="2456662" y="49514"/>
                  <a:pt x="2433175" y="52688"/>
                  <a:pt x="2409053" y="56497"/>
                </a:cubicBezTo>
                <a:cubicBezTo>
                  <a:pt x="2384930" y="60306"/>
                  <a:pt x="2361443" y="63480"/>
                  <a:pt x="2337321" y="67288"/>
                </a:cubicBezTo>
                <a:cubicBezTo>
                  <a:pt x="2313198" y="71097"/>
                  <a:pt x="2289711" y="74906"/>
                  <a:pt x="2265588" y="78715"/>
                </a:cubicBezTo>
                <a:cubicBezTo>
                  <a:pt x="2241466" y="82524"/>
                  <a:pt x="2217979" y="86967"/>
                  <a:pt x="2193857" y="91411"/>
                </a:cubicBezTo>
                <a:cubicBezTo>
                  <a:pt x="2169734" y="95854"/>
                  <a:pt x="2146247" y="100298"/>
                  <a:pt x="2122759" y="104741"/>
                </a:cubicBezTo>
                <a:cubicBezTo>
                  <a:pt x="2099272" y="109185"/>
                  <a:pt x="2075150" y="114263"/>
                  <a:pt x="2051662" y="119342"/>
                </a:cubicBezTo>
                <a:cubicBezTo>
                  <a:pt x="2028175" y="124420"/>
                  <a:pt x="2004052" y="129498"/>
                  <a:pt x="1980565" y="134577"/>
                </a:cubicBezTo>
                <a:cubicBezTo>
                  <a:pt x="1957077" y="139655"/>
                  <a:pt x="1932955" y="144734"/>
                  <a:pt x="1909468" y="150447"/>
                </a:cubicBezTo>
                <a:cubicBezTo>
                  <a:pt x="1885980" y="156160"/>
                  <a:pt x="1862493" y="161238"/>
                  <a:pt x="1839005" y="166951"/>
                </a:cubicBezTo>
                <a:cubicBezTo>
                  <a:pt x="1815518" y="172665"/>
                  <a:pt x="1792030" y="178378"/>
                  <a:pt x="1768543" y="184726"/>
                </a:cubicBezTo>
                <a:cubicBezTo>
                  <a:pt x="1745055" y="190439"/>
                  <a:pt x="1721568" y="196787"/>
                  <a:pt x="1698080" y="203135"/>
                </a:cubicBezTo>
                <a:cubicBezTo>
                  <a:pt x="1674593" y="209483"/>
                  <a:pt x="1651106" y="215831"/>
                  <a:pt x="1627618" y="222179"/>
                </a:cubicBezTo>
                <a:cubicBezTo>
                  <a:pt x="1604131" y="228527"/>
                  <a:pt x="1580643" y="234875"/>
                  <a:pt x="1557790" y="241857"/>
                </a:cubicBezTo>
                <a:cubicBezTo>
                  <a:pt x="1534303" y="248205"/>
                  <a:pt x="1511450" y="255188"/>
                  <a:pt x="1487963" y="262171"/>
                </a:cubicBezTo>
                <a:cubicBezTo>
                  <a:pt x="1464475" y="269154"/>
                  <a:pt x="1441623" y="276136"/>
                  <a:pt x="1418135" y="283119"/>
                </a:cubicBezTo>
                <a:cubicBezTo>
                  <a:pt x="1394648" y="290102"/>
                  <a:pt x="1371795" y="297720"/>
                  <a:pt x="1348308" y="304702"/>
                </a:cubicBezTo>
                <a:cubicBezTo>
                  <a:pt x="1325455" y="312320"/>
                  <a:pt x="1301968" y="319303"/>
                  <a:pt x="1279115" y="326920"/>
                </a:cubicBezTo>
                <a:cubicBezTo>
                  <a:pt x="1256262" y="334538"/>
                  <a:pt x="1232775" y="342155"/>
                  <a:pt x="1209922" y="349773"/>
                </a:cubicBezTo>
                <a:cubicBezTo>
                  <a:pt x="1187069" y="357390"/>
                  <a:pt x="1164217" y="365008"/>
                  <a:pt x="1141364" y="373260"/>
                </a:cubicBezTo>
                <a:cubicBezTo>
                  <a:pt x="1118511" y="381513"/>
                  <a:pt x="1095659" y="389130"/>
                  <a:pt x="1072806" y="397383"/>
                </a:cubicBezTo>
                <a:cubicBezTo>
                  <a:pt x="1049953" y="405635"/>
                  <a:pt x="1027101" y="413887"/>
                  <a:pt x="1004248" y="422140"/>
                </a:cubicBezTo>
                <a:cubicBezTo>
                  <a:pt x="981395" y="430392"/>
                  <a:pt x="958543" y="438644"/>
                  <a:pt x="936325" y="446897"/>
                </a:cubicBezTo>
                <a:cubicBezTo>
                  <a:pt x="913472" y="455149"/>
                  <a:pt x="891254" y="464036"/>
                  <a:pt x="868402" y="472289"/>
                </a:cubicBezTo>
                <a:cubicBezTo>
                  <a:pt x="845549" y="481176"/>
                  <a:pt x="823331" y="489428"/>
                  <a:pt x="800478" y="498315"/>
                </a:cubicBezTo>
                <a:cubicBezTo>
                  <a:pt x="778260" y="507202"/>
                  <a:pt x="755408" y="516090"/>
                  <a:pt x="733190" y="524977"/>
                </a:cubicBezTo>
                <a:cubicBezTo>
                  <a:pt x="710972" y="533864"/>
                  <a:pt x="688119" y="542751"/>
                  <a:pt x="665901" y="552273"/>
                </a:cubicBezTo>
                <a:cubicBezTo>
                  <a:pt x="643684" y="561160"/>
                  <a:pt x="621466" y="570682"/>
                  <a:pt x="599248" y="579569"/>
                </a:cubicBezTo>
                <a:cubicBezTo>
                  <a:pt x="577030" y="588456"/>
                  <a:pt x="554812" y="597978"/>
                  <a:pt x="532594" y="607500"/>
                </a:cubicBezTo>
                <a:cubicBezTo>
                  <a:pt x="510376" y="617022"/>
                  <a:pt x="488158" y="626544"/>
                  <a:pt x="465941" y="636066"/>
                </a:cubicBezTo>
                <a:cubicBezTo>
                  <a:pt x="443723" y="645588"/>
                  <a:pt x="421505" y="655745"/>
                  <a:pt x="399922" y="665267"/>
                </a:cubicBezTo>
                <a:cubicBezTo>
                  <a:pt x="377704" y="675423"/>
                  <a:pt x="355486" y="684945"/>
                  <a:pt x="333903" y="695102"/>
                </a:cubicBezTo>
                <a:cubicBezTo>
                  <a:pt x="311685" y="705259"/>
                  <a:pt x="289467" y="715416"/>
                  <a:pt x="267884" y="725572"/>
                </a:cubicBezTo>
                <a:cubicBezTo>
                  <a:pt x="245666" y="735729"/>
                  <a:pt x="224083" y="746521"/>
                  <a:pt x="201865" y="757312"/>
                </a:cubicBezTo>
                <a:cubicBezTo>
                  <a:pt x="179647" y="768104"/>
                  <a:pt x="157430" y="778895"/>
                  <a:pt x="135846" y="789687"/>
                </a:cubicBezTo>
                <a:cubicBezTo>
                  <a:pt x="74271" y="825870"/>
                  <a:pt x="3174" y="869671"/>
                  <a:pt x="3174" y="869671"/>
                </a:cubicBezTo>
                <a:lnTo>
                  <a:pt x="3174" y="4468333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67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5" name="Google Shape;15;p4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236862" y="227938"/>
            <a:ext cx="1173309" cy="509895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4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920698" y="393208"/>
            <a:ext cx="936869" cy="2354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17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0"/>
            <a:ext cx="2879545" cy="2536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4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" y="806"/>
            <a:ext cx="2879545" cy="253674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132909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Заголовок и пункты">
  <p:cSld name="1_Заголовок и пункты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3"/>
          <p:cNvSpPr txBox="1">
            <a:spLocks noGrp="1"/>
          </p:cNvSpPr>
          <p:nvPr>
            <p:ph type="sldNum" idx="12"/>
          </p:nvPr>
        </p:nvSpPr>
        <p:spPr>
          <a:xfrm>
            <a:off x="11522482" y="6405034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18307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Титульный слайд">
  <p:cSld name="1_Титульный слайд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5"/>
          <p:cNvSpPr/>
          <p:nvPr/>
        </p:nvSpPr>
        <p:spPr>
          <a:xfrm>
            <a:off x="0" y="3293937"/>
            <a:ext cx="12192000" cy="656655"/>
          </a:xfrm>
          <a:prstGeom prst="rect">
            <a:avLst/>
          </a:prstGeom>
          <a:solidFill>
            <a:srgbClr val="0F9485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Helvetica Neue"/>
              <a:buNone/>
            </a:pPr>
            <a:endParaRPr sz="4267" b="0" i="0" u="none" strike="noStrike" cap="none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5" name="Google Shape;25;p45"/>
          <p:cNvSpPr txBox="1">
            <a:spLocks noGrp="1"/>
          </p:cNvSpPr>
          <p:nvPr>
            <p:ph type="sldNum" idx="12"/>
          </p:nvPr>
        </p:nvSpPr>
        <p:spPr>
          <a:xfrm>
            <a:off x="11353801" y="6356351"/>
            <a:ext cx="487017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6" name="Google Shape;26;p45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0956794" y="373528"/>
            <a:ext cx="911183" cy="2269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7" name="Google Shape;27;p45"/>
          <p:cNvCxnSpPr/>
          <p:nvPr/>
        </p:nvCxnSpPr>
        <p:spPr>
          <a:xfrm>
            <a:off x="838200" y="822899"/>
            <a:ext cx="10514013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"/>
            <a:headEnd type="none" w="sm" len="sm"/>
            <a:tailEnd type="none" w="sm" len="sm"/>
          </a:ln>
        </p:spPr>
      </p:cxnSp>
      <p:pic>
        <p:nvPicPr>
          <p:cNvPr id="28" name="Google Shape;28;p4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85656" y="1"/>
            <a:ext cx="2317328" cy="164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78483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Заголовок — по центру">
  <p:cSld name="1_Заголовок — по центру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46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8757" y="3191"/>
            <a:ext cx="12210756" cy="6868551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6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Google Shape;32;p46"/>
          <p:cNvSpPr txBox="1">
            <a:spLocks noGrp="1"/>
          </p:cNvSpPr>
          <p:nvPr>
            <p:ph type="title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24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33" name="Google Shape;33;p46"/>
          <p:cNvSpPr txBox="1">
            <a:spLocks noGrp="1"/>
          </p:cNvSpPr>
          <p:nvPr>
            <p:ph type="body" idx="1"/>
          </p:nvPr>
        </p:nvSpPr>
        <p:spPr>
          <a:xfrm>
            <a:off x="844554" y="1574799"/>
            <a:ext cx="5097665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34" name="Google Shape;34;p46"/>
          <p:cNvSpPr>
            <a:spLocks noGrp="1"/>
          </p:cNvSpPr>
          <p:nvPr>
            <p:ph type="pic" idx="2"/>
          </p:nvPr>
        </p:nvSpPr>
        <p:spPr>
          <a:xfrm>
            <a:off x="6201834" y="1574799"/>
            <a:ext cx="5151967" cy="5283200"/>
          </a:xfrm>
          <a:prstGeom prst="rect">
            <a:avLst/>
          </a:prstGeom>
          <a:noFill/>
          <a:ln>
            <a:noFill/>
          </a:ln>
        </p:spPr>
      </p:sp>
      <p:pic>
        <p:nvPicPr>
          <p:cNvPr id="35" name="Google Shape;35;p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56861" y="497987"/>
            <a:ext cx="1499756" cy="3749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0573922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Заголовок — по центру">
  <p:cSld name="2_Заголовок — по центру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Google Shape;37;p47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3742" y="-932"/>
            <a:ext cx="12195743" cy="686010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47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9" name="Google Shape;39;p47"/>
          <p:cNvSpPr txBox="1">
            <a:spLocks noGrp="1"/>
          </p:cNvSpPr>
          <p:nvPr>
            <p:ph type="title"/>
          </p:nvPr>
        </p:nvSpPr>
        <p:spPr>
          <a:xfrm>
            <a:off x="844550" y="3677459"/>
            <a:ext cx="7214065" cy="1157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Proxima Nova"/>
              <a:buNone/>
              <a:defRPr sz="3200" b="1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0" name="Google Shape;40;p47"/>
          <p:cNvSpPr txBox="1">
            <a:spLocks noGrp="1"/>
          </p:cNvSpPr>
          <p:nvPr>
            <p:ph type="body" idx="1"/>
          </p:nvPr>
        </p:nvSpPr>
        <p:spPr>
          <a:xfrm>
            <a:off x="844550" y="5065221"/>
            <a:ext cx="7214065" cy="11577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51314352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Фото — горизонтально">
  <p:cSld name="1_Фото — горизонтально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" name="Google Shape;42;p48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3" name="Google Shape;43;p48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4" name="Google Shape;44;p48"/>
          <p:cNvSpPr txBox="1">
            <a:spLocks noGrp="1"/>
          </p:cNvSpPr>
          <p:nvPr>
            <p:ph type="title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24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45" name="Google Shape;45;p48"/>
          <p:cNvSpPr txBox="1">
            <a:spLocks noGrp="1"/>
          </p:cNvSpPr>
          <p:nvPr>
            <p:ph type="body" idx="1"/>
          </p:nvPr>
        </p:nvSpPr>
        <p:spPr>
          <a:xfrm>
            <a:off x="844553" y="1574799"/>
            <a:ext cx="105029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46" name="Google Shape;46;p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56861" y="497987"/>
            <a:ext cx="1499756" cy="3749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8338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10600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2_Фото — горизонтально">
  <p:cSld name="2_Фото — горизонтально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Google Shape;48;p49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Google Shape;49;p49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0" name="Google Shape;50;p49"/>
          <p:cNvSpPr txBox="1">
            <a:spLocks noGrp="1"/>
          </p:cNvSpPr>
          <p:nvPr>
            <p:ph type="title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 Black"/>
              <a:buNone/>
              <a:defRPr sz="2667" b="1" i="0" u="none" strike="noStrike" cap="none">
                <a:solidFill>
                  <a:srgbClr val="000000"/>
                </a:solidFill>
                <a:latin typeface="Arial Black"/>
                <a:ea typeface="Arial Black"/>
                <a:cs typeface="Arial Black"/>
                <a:sym typeface="Arial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1" name="Google Shape;51;p49"/>
          <p:cNvSpPr txBox="1">
            <a:spLocks noGrp="1"/>
          </p:cNvSpPr>
          <p:nvPr>
            <p:ph type="body" idx="1"/>
          </p:nvPr>
        </p:nvSpPr>
        <p:spPr>
          <a:xfrm>
            <a:off x="844553" y="1574799"/>
            <a:ext cx="105029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5295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5295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5295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5295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52955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750"/>
              <a:buFont typeface="Arial"/>
              <a:buChar char="•"/>
              <a:defRPr sz="1867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52" name="Google Shape;52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56861" y="497987"/>
            <a:ext cx="1499756" cy="3749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73855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Фото — горизонтально">
  <p:cSld name="4_Фото — горизонтально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50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p50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6" name="Google Shape;56;p50"/>
          <p:cNvSpPr txBox="1">
            <a:spLocks noGrp="1"/>
          </p:cNvSpPr>
          <p:nvPr>
            <p:ph type="title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24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57" name="Google Shape;57;p50"/>
          <p:cNvSpPr txBox="1">
            <a:spLocks noGrp="1"/>
          </p:cNvSpPr>
          <p:nvPr>
            <p:ph type="body" idx="1"/>
          </p:nvPr>
        </p:nvSpPr>
        <p:spPr>
          <a:xfrm>
            <a:off x="844550" y="1370912"/>
            <a:ext cx="105029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pic>
        <p:nvPicPr>
          <p:cNvPr id="58" name="Google Shape;58;p5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256861" y="497987"/>
            <a:ext cx="1499756" cy="3749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278034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3_Заголовок — по центру">
  <p:cSld name="3_Заголовок — по центру"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Google Shape;60;p51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56" y="-10310"/>
            <a:ext cx="12190144" cy="6873887"/>
          </a:xfrm>
          <a:prstGeom prst="rect">
            <a:avLst/>
          </a:prstGeom>
          <a:noFill/>
          <a:ln>
            <a:noFill/>
          </a:ln>
        </p:spPr>
      </p:pic>
      <p:sp>
        <p:nvSpPr>
          <p:cNvPr id="61" name="Google Shape;61;p51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2" name="Google Shape;62;p51"/>
          <p:cNvSpPr txBox="1">
            <a:spLocks noGrp="1"/>
          </p:cNvSpPr>
          <p:nvPr>
            <p:ph type="title"/>
          </p:nvPr>
        </p:nvSpPr>
        <p:spPr>
          <a:xfrm>
            <a:off x="844552" y="2588755"/>
            <a:ext cx="4408913" cy="7515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24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3" name="Google Shape;63;p51"/>
          <p:cNvSpPr txBox="1">
            <a:spLocks noGrp="1"/>
          </p:cNvSpPr>
          <p:nvPr>
            <p:ph type="body" idx="1"/>
          </p:nvPr>
        </p:nvSpPr>
        <p:spPr>
          <a:xfrm>
            <a:off x="844550" y="3707162"/>
            <a:ext cx="5588465" cy="2515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965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4_Заголовок — по центру">
  <p:cSld name="4_Заголовок — по центру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Google Shape;65;p52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1856" y="-1885"/>
            <a:ext cx="12195352" cy="685988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52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7" name="Google Shape;67;p52"/>
          <p:cNvSpPr txBox="1">
            <a:spLocks noGrp="1"/>
          </p:cNvSpPr>
          <p:nvPr>
            <p:ph type="title"/>
          </p:nvPr>
        </p:nvSpPr>
        <p:spPr>
          <a:xfrm>
            <a:off x="844552" y="2745679"/>
            <a:ext cx="4408913" cy="51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Proxima Nova"/>
              <a:buNone/>
              <a:defRPr sz="2400" b="1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68" name="Google Shape;68;p52"/>
          <p:cNvSpPr txBox="1">
            <a:spLocks noGrp="1"/>
          </p:cNvSpPr>
          <p:nvPr>
            <p:ph type="body" idx="1"/>
          </p:nvPr>
        </p:nvSpPr>
        <p:spPr>
          <a:xfrm>
            <a:off x="844550" y="3707162"/>
            <a:ext cx="5588465" cy="25158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marR="0" lvl="1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marR="0" lvl="2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marR="0" lvl="3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marR="0" lvl="4" indent="-43178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roxima Nova"/>
              <a:buChar char="•"/>
              <a:defRPr sz="1600" b="0" i="0" u="none" strike="noStrike" cap="none">
                <a:solidFill>
                  <a:schemeClr val="lt1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768051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Заголовок и пункты">
  <p:cSld name="Заголовок и пункты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53"/>
          <p:cNvSpPr txBox="1">
            <a:spLocks noGrp="1"/>
          </p:cNvSpPr>
          <p:nvPr>
            <p:ph type="title"/>
          </p:nvPr>
        </p:nvSpPr>
        <p:spPr>
          <a:xfrm>
            <a:off x="844550" y="510867"/>
            <a:ext cx="9184353" cy="910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Proxima Nova"/>
              <a:buNone/>
              <a:defRPr sz="2400" b="1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780"/>
              <a:buFont typeface="Times New Roman"/>
              <a:buNone/>
              <a:defRPr sz="5067" b="0" i="0" u="none" strike="noStrike" cap="none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endParaRPr/>
          </a:p>
        </p:txBody>
      </p:sp>
      <p:sp>
        <p:nvSpPr>
          <p:cNvPr id="71" name="Google Shape;71;p53"/>
          <p:cNvSpPr txBox="1">
            <a:spLocks noGrp="1"/>
          </p:cNvSpPr>
          <p:nvPr>
            <p:ph type="body" idx="1"/>
          </p:nvPr>
        </p:nvSpPr>
        <p:spPr>
          <a:xfrm>
            <a:off x="844553" y="1574799"/>
            <a:ext cx="10502900" cy="464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marR="0" lvl="0" indent="-47623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2133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1pPr>
            <a:lvl2pPr marL="1219170" marR="0" lvl="1" indent="-47623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2133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2pPr>
            <a:lvl3pPr marL="1828754" marR="0" lvl="2" indent="-47623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2133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3pPr>
            <a:lvl4pPr marL="2438339" marR="0" lvl="3" indent="-47623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2133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4pPr>
            <a:lvl5pPr marL="3047924" marR="0" lvl="4" indent="-476239" algn="l" rtl="0">
              <a:lnSpc>
                <a:spcPct val="100000"/>
              </a:lnSpc>
              <a:spcBef>
                <a:spcPts val="533"/>
              </a:spcBef>
              <a:spcAft>
                <a:spcPts val="0"/>
              </a:spcAft>
              <a:buClr>
                <a:srgbClr val="000000"/>
              </a:buClr>
              <a:buSzPts val="2025"/>
              <a:buFont typeface="Proxima Nova"/>
              <a:buChar char="•"/>
              <a:defRPr sz="2133" b="0" i="0" u="none" strike="noStrike" cap="none">
                <a:solidFill>
                  <a:srgbClr val="000000"/>
                </a:solidFill>
                <a:latin typeface="Proxima Nova Rg"/>
                <a:ea typeface="Proxima Nova Rg"/>
                <a:cs typeface="Proxima Nova Rg"/>
                <a:sym typeface="Proxima Nova"/>
              </a:defRPr>
            </a:lvl5pPr>
            <a:lvl6pPr marL="3657509" marR="0" lvl="5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marL="4267093" marR="0" lvl="6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marL="4876678" marR="0" lvl="7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marL="5486263" marR="0" lvl="8" indent="-490546" algn="l" rtl="0">
              <a:lnSpc>
                <a:spcPct val="100000"/>
              </a:lnSpc>
              <a:spcBef>
                <a:spcPts val="2656"/>
              </a:spcBef>
              <a:spcAft>
                <a:spcPts val="0"/>
              </a:spcAft>
              <a:buClr>
                <a:srgbClr val="000000"/>
              </a:buClr>
              <a:buSzPts val="2194"/>
              <a:buFont typeface="Helvetica Neue"/>
              <a:buChar char="•"/>
              <a:defRPr sz="2333" b="0" i="0" u="none" strike="noStrike" cap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endParaRPr/>
          </a:p>
        </p:txBody>
      </p:sp>
      <p:sp>
        <p:nvSpPr>
          <p:cNvPr id="72" name="Google Shape;72;p53"/>
          <p:cNvSpPr txBox="1">
            <a:spLocks noGrp="1"/>
          </p:cNvSpPr>
          <p:nvPr>
            <p:ph type="sldNum" idx="12"/>
          </p:nvPr>
        </p:nvSpPr>
        <p:spPr>
          <a:xfrm>
            <a:off x="11613416" y="6223000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818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18782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40536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934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86991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6979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87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13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F208CF-834B-4AC6-96C3-0ABB49DB5341}" type="datetimeFigureOut">
              <a:rPr lang="ru-RU" smtClean="0"/>
              <a:t>07.09.2026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561DA2-F136-4D7B-9FBD-FD64F7524A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247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9839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41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329950" y="249906"/>
            <a:ext cx="1173309" cy="509895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41"/>
          <p:cNvSpPr txBox="1">
            <a:spLocks noGrp="1"/>
          </p:cNvSpPr>
          <p:nvPr>
            <p:ph type="sldNum" idx="12"/>
          </p:nvPr>
        </p:nvSpPr>
        <p:spPr>
          <a:xfrm>
            <a:off x="11522482" y="6405034"/>
            <a:ext cx="286401" cy="2668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defRPr sz="1067" b="0" i="0" u="none" strike="noStrike" cap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fld id="{00000000-1234-1234-1234-123412341234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Google Shape;8;p41"/>
          <p:cNvCxnSpPr/>
          <p:nvPr/>
        </p:nvCxnSpPr>
        <p:spPr>
          <a:xfrm>
            <a:off x="329949" y="864133"/>
            <a:ext cx="10907000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"/>
            <a:headEnd type="none" w="sm" len="sm"/>
            <a:tailEnd type="none" w="sm" len="sm"/>
          </a:ln>
        </p:spPr>
      </p:cxnSp>
      <p:pic>
        <p:nvPicPr>
          <p:cNvPr id="9" name="Google Shape;9;p41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2013786" y="393208"/>
            <a:ext cx="936869" cy="2354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0" name="Google Shape;10;p41"/>
          <p:cNvCxnSpPr/>
          <p:nvPr/>
        </p:nvCxnSpPr>
        <p:spPr>
          <a:xfrm>
            <a:off x="329950" y="6405033"/>
            <a:ext cx="11440273" cy="0"/>
          </a:xfrm>
          <a:prstGeom prst="straightConnector1">
            <a:avLst/>
          </a:prstGeom>
          <a:noFill/>
          <a:ln w="12700" cap="flat" cmpd="sng">
            <a:solidFill>
              <a:srgbClr val="F5F5F5"/>
            </a:solidFill>
            <a:prstDash val="solid"/>
            <a:miter lim="80"/>
            <a:headEnd type="none" w="sm" len="sm"/>
            <a:tailEnd type="none" w="sm" len="sm"/>
          </a:ln>
        </p:spPr>
      </p:cxnSp>
      <p:sp>
        <p:nvSpPr>
          <p:cNvPr id="11" name="Google Shape;11;p41"/>
          <p:cNvSpPr txBox="1"/>
          <p:nvPr/>
        </p:nvSpPr>
        <p:spPr>
          <a:xfrm>
            <a:off x="4431651" y="6433680"/>
            <a:ext cx="6961596" cy="4243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9BCBF"/>
              </a:buClr>
              <a:buSzPts val="1400"/>
              <a:buFont typeface="Arial"/>
              <a:buNone/>
            </a:pPr>
            <a:r>
              <a:rPr lang="ru-RU" sz="1333" b="0" i="0" u="none" strike="noStrike" cap="none">
                <a:solidFill>
                  <a:srgbClr val="B9BCBF"/>
                </a:solidFill>
                <a:latin typeface="Arial"/>
                <a:ea typeface="Arial"/>
                <a:cs typeface="Arial"/>
                <a:sym typeface="Arial"/>
              </a:rPr>
              <a:t>Десятый этап Всероссийской просветительской Эстафеты «Мои финансы»</a:t>
            </a:r>
            <a:endParaRPr sz="1333" b="0" i="0" u="none" strike="noStrike" cap="none">
              <a:solidFill>
                <a:srgbClr val="B9BCB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" name="Google Shape;12;p41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9885656" y="1"/>
            <a:ext cx="2317328" cy="16457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03694906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 spc="0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"/>
          <p:cNvSpPr txBox="1"/>
          <p:nvPr/>
        </p:nvSpPr>
        <p:spPr>
          <a:xfrm>
            <a:off x="2873837" y="232806"/>
            <a:ext cx="4026836" cy="5466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F9485"/>
              </a:buClr>
              <a:buSzPts val="1400"/>
              <a:buFontTx/>
              <a:buNone/>
              <a:tabLst/>
              <a:defRPr/>
            </a:pPr>
            <a:r>
              <a:rPr kumimoji="0" lang="ru-RU" sz="1333" b="1" i="0" u="none" strike="noStrike" kern="1200" cap="none" spc="0" normalizeH="0" baseline="0" noProof="0" dirty="0">
                <a:ln>
                  <a:noFill/>
                </a:ln>
                <a:solidFill>
                  <a:srgbClr val="009157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Десятый этап </a:t>
            </a: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Всероссийской просветительской </a:t>
            </a:r>
            <a:b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ru-RU" sz="1333" b="0" i="0" u="none" strike="noStrike" kern="1200" cap="none" spc="0" normalizeH="0" baseline="0" noProof="0" dirty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Эстафеты «Мои финансы»</a:t>
            </a:r>
            <a:endParaRPr kumimoji="0" sz="1333" b="0" i="0" u="none" strike="noStrike" kern="1200" cap="none" spc="0" normalizeH="0" baseline="0" noProof="0" dirty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8" name="Google Shape;78;p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10800000" flipH="1">
            <a:off x="0" y="6772178"/>
            <a:ext cx="12192000" cy="155089"/>
          </a:xfrm>
          <a:prstGeom prst="rect">
            <a:avLst/>
          </a:prstGeom>
          <a:noFill/>
          <a:ln>
            <a:noFill/>
          </a:ln>
        </p:spPr>
      </p:pic>
      <p:sp>
        <p:nvSpPr>
          <p:cNvPr id="79" name="Google Shape;79;p1"/>
          <p:cNvSpPr txBox="1">
            <a:spLocks noGrp="1"/>
          </p:cNvSpPr>
          <p:nvPr>
            <p:ph type="title" idx="4294967295"/>
          </p:nvPr>
        </p:nvSpPr>
        <p:spPr>
          <a:xfrm>
            <a:off x="401934" y="2940237"/>
            <a:ext cx="7387167" cy="16785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algn="l">
              <a:spcBef>
                <a:spcPts val="0"/>
              </a:spcBef>
              <a:buClr>
                <a:srgbClr val="000000"/>
              </a:buClr>
              <a:buSzPts val="3200"/>
            </a:pPr>
            <a:r>
              <a:rPr lang="ru-RU" sz="4267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Личные финансы </a:t>
            </a:r>
            <a:br>
              <a:rPr lang="ru-RU" sz="4267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4267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с господдержкой:</a:t>
            </a:r>
            <a:br>
              <a:rPr lang="ru-RU" sz="4267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</a:br>
            <a:r>
              <a:rPr lang="ru-RU" sz="4267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налоговый вычет</a:t>
            </a:r>
            <a:endParaRPr sz="80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"/>
          <p:cNvSpPr txBox="1"/>
          <p:nvPr/>
        </p:nvSpPr>
        <p:spPr>
          <a:xfrm>
            <a:off x="631749" y="5542549"/>
            <a:ext cx="4026836" cy="7280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60933" rIns="121900" bIns="60933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000"/>
              <a:buFontTx/>
              <a:buNone/>
              <a:tabLst/>
              <a:defRPr/>
            </a:pPr>
            <a:r>
              <a:rPr kumimoji="0" lang="ru-RU" sz="2133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спикер, </a:t>
            </a: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Pts val="2000"/>
              <a:buFontTx/>
              <a:buNone/>
              <a:tabLst/>
              <a:defRPr/>
            </a:pPr>
            <a:r>
              <a:rPr kumimoji="0" lang="ru-RU" sz="1867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должность спикера </a:t>
            </a:r>
            <a:endParaRPr kumimoji="0" sz="1867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id="81" name="Google Shape;81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380843" y="1081261"/>
            <a:ext cx="6609092" cy="56803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72009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10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Социальный вычет: образование</a:t>
            </a:r>
          </a:p>
        </p:txBody>
      </p:sp>
      <p:sp>
        <p:nvSpPr>
          <p:cNvPr id="23" name="Shape 5"/>
          <p:cNvSpPr/>
          <p:nvPr/>
        </p:nvSpPr>
        <p:spPr>
          <a:xfrm>
            <a:off x="381000" y="1676400"/>
            <a:ext cx="3714750" cy="1537018"/>
          </a:xfrm>
          <a:prstGeom prst="roundRect">
            <a:avLst>
              <a:gd name="adj" fmla="val 4958"/>
            </a:avLst>
          </a:prstGeom>
          <a:solidFill>
            <a:srgbClr val="EF7D00"/>
          </a:solidFill>
          <a:ln/>
        </p:spPr>
      </p:sp>
      <p:sp>
        <p:nvSpPr>
          <p:cNvPr id="24" name="Text 6"/>
          <p:cNvSpPr/>
          <p:nvPr/>
        </p:nvSpPr>
        <p:spPr>
          <a:xfrm>
            <a:off x="1180155" y="1866900"/>
            <a:ext cx="2116280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19 500 ₽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 7"/>
          <p:cNvSpPr/>
          <p:nvPr/>
        </p:nvSpPr>
        <p:spPr>
          <a:xfrm>
            <a:off x="560737" y="2371884"/>
            <a:ext cx="3355277" cy="68913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своё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обучение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в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общем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лимите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150 000 ₽,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форма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обучения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любая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Shape 8"/>
          <p:cNvSpPr/>
          <p:nvPr/>
        </p:nvSpPr>
        <p:spPr>
          <a:xfrm>
            <a:off x="4238625" y="1676400"/>
            <a:ext cx="3714750" cy="1537018"/>
          </a:xfrm>
          <a:prstGeom prst="roundRect">
            <a:avLst>
              <a:gd name="adj" fmla="val 4958"/>
            </a:avLst>
          </a:prstGeom>
          <a:solidFill>
            <a:srgbClr val="F2F2F2"/>
          </a:solidFill>
          <a:ln/>
        </p:spPr>
      </p:sp>
      <p:sp>
        <p:nvSpPr>
          <p:cNvPr id="29" name="Text 9"/>
          <p:cNvSpPr/>
          <p:nvPr/>
        </p:nvSpPr>
        <p:spPr>
          <a:xfrm>
            <a:off x="5002149" y="1866900"/>
            <a:ext cx="2187702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</a:t>
            </a: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14 300 ₽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Text 10"/>
          <p:cNvSpPr/>
          <p:nvPr/>
        </p:nvSpPr>
        <p:spPr>
          <a:xfrm>
            <a:off x="4418362" y="2371884"/>
            <a:ext cx="3355277" cy="68913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обучение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каждого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ребёнка</a:t>
            </a: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–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отдельный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лимит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110 000 ₽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Shape 11"/>
          <p:cNvSpPr/>
          <p:nvPr/>
        </p:nvSpPr>
        <p:spPr>
          <a:xfrm>
            <a:off x="8096251" y="1676400"/>
            <a:ext cx="3714750" cy="1537018"/>
          </a:xfrm>
          <a:prstGeom prst="roundRect">
            <a:avLst>
              <a:gd name="adj" fmla="val 4958"/>
            </a:avLst>
          </a:prstGeom>
          <a:solidFill>
            <a:srgbClr val="F2F2F2"/>
          </a:solidFill>
          <a:ln/>
        </p:spPr>
      </p:sp>
      <p:sp>
        <p:nvSpPr>
          <p:cNvPr id="34" name="Text 12"/>
          <p:cNvSpPr/>
          <p:nvPr/>
        </p:nvSpPr>
        <p:spPr>
          <a:xfrm>
            <a:off x="8066492" y="1836715"/>
            <a:ext cx="3675771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себя и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близких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Text 13"/>
          <p:cNvSpPr/>
          <p:nvPr/>
        </p:nvSpPr>
        <p:spPr>
          <a:xfrm>
            <a:off x="8275987" y="2371884"/>
            <a:ext cx="3355277" cy="54419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850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ребёнка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брата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или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сестр</a:t>
            </a: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у до </a:t>
            </a:r>
            <a:b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24 лет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при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обучении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очной</a:t>
            </a:r>
            <a:r>
              <a:rPr kumimoji="0" lang="en-US" sz="15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форме</a:t>
            </a:r>
            <a:endParaRPr kumimoji="0" lang="en-US" sz="1598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Shape 14"/>
          <p:cNvSpPr/>
          <p:nvPr/>
        </p:nvSpPr>
        <p:spPr>
          <a:xfrm>
            <a:off x="381000" y="3439001"/>
            <a:ext cx="5657851" cy="1797667"/>
          </a:xfrm>
          <a:prstGeom prst="roundRect">
            <a:avLst>
              <a:gd name="adj" fmla="val 3489"/>
            </a:avLst>
          </a:prstGeom>
          <a:solidFill>
            <a:srgbClr val="F2F2F2"/>
          </a:solidFill>
          <a:ln/>
        </p:spPr>
      </p:sp>
      <p:sp>
        <p:nvSpPr>
          <p:cNvPr id="46" name="Shape 24"/>
          <p:cNvSpPr/>
          <p:nvPr/>
        </p:nvSpPr>
        <p:spPr>
          <a:xfrm>
            <a:off x="6153151" y="3439001"/>
            <a:ext cx="5657851" cy="1797667"/>
          </a:xfrm>
          <a:prstGeom prst="roundRect">
            <a:avLst>
              <a:gd name="adj" fmla="val 3489"/>
            </a:avLst>
          </a:prstGeom>
          <a:solidFill>
            <a:srgbClr val="F2F2F2"/>
          </a:solidFill>
          <a:ln/>
        </p:spPr>
      </p:sp>
      <p:sp>
        <p:nvSpPr>
          <p:cNvPr id="65" name="Text 8"/>
          <p:cNvSpPr/>
          <p:nvPr/>
        </p:nvSpPr>
        <p:spPr>
          <a:xfrm>
            <a:off x="560737" y="3756502"/>
            <a:ext cx="5478114" cy="1476518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Что входит: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вуз, колледж, курсы, автошкола, языковая школа, платный детский сад, музыкальная школа, кружки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организация должна иметь лицензию на образовательную деятельность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6" name="Text 8"/>
          <p:cNvSpPr/>
          <p:nvPr/>
        </p:nvSpPr>
        <p:spPr>
          <a:xfrm>
            <a:off x="6290359" y="3756502"/>
            <a:ext cx="5478114" cy="17025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Нюансы: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Квитанции должны быть на имя предъявляющего вычет, а не студента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Обучение НЕ оплачено 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мат.капиталом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 обучение БЕЗ чека вычет не начисляется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Shape 29"/>
          <p:cNvSpPr/>
          <p:nvPr/>
        </p:nvSpPr>
        <p:spPr>
          <a:xfrm>
            <a:off x="378883" y="5474996"/>
            <a:ext cx="11430001" cy="742950"/>
          </a:xfrm>
          <a:prstGeom prst="roundRect">
            <a:avLst>
              <a:gd name="adj" fmla="val 10256"/>
            </a:avLst>
          </a:prstGeom>
          <a:solidFill>
            <a:srgbClr val="EF7D00"/>
          </a:solidFill>
          <a:ln/>
        </p:spPr>
      </p:sp>
      <p:sp>
        <p:nvSpPr>
          <p:cNvPr id="68" name="Shape 27"/>
          <p:cNvSpPr/>
          <p:nvPr/>
        </p:nvSpPr>
        <p:spPr>
          <a:xfrm>
            <a:off x="493183" y="5570246"/>
            <a:ext cx="552450" cy="55245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69" name="Text 28"/>
          <p:cNvSpPr/>
          <p:nvPr/>
        </p:nvSpPr>
        <p:spPr>
          <a:xfrm>
            <a:off x="680925" y="5691054"/>
            <a:ext cx="194628" cy="39338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74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0" name="Text 30"/>
          <p:cNvSpPr/>
          <p:nvPr/>
        </p:nvSpPr>
        <p:spPr>
          <a:xfrm>
            <a:off x="1293283" y="5635398"/>
            <a:ext cx="9805641" cy="28239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 лечение и обучение вычеты можно заявить одновременно, но лимит (без дорогостоящего лечения) у них общий – 150 000 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9410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11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 на индивидуальный инвестиционный счёт (ИИС)</a:t>
            </a:r>
          </a:p>
        </p:txBody>
      </p:sp>
      <p:sp>
        <p:nvSpPr>
          <p:cNvPr id="26" name="Shape 2"/>
          <p:cNvSpPr/>
          <p:nvPr/>
        </p:nvSpPr>
        <p:spPr>
          <a:xfrm>
            <a:off x="333375" y="6400801"/>
            <a:ext cx="11430001" cy="9525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28" name="Shape 6"/>
          <p:cNvSpPr/>
          <p:nvPr/>
        </p:nvSpPr>
        <p:spPr>
          <a:xfrm>
            <a:off x="381001" y="1875033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30" name="Text 7"/>
          <p:cNvSpPr/>
          <p:nvPr/>
        </p:nvSpPr>
        <p:spPr>
          <a:xfrm>
            <a:off x="533401" y="1989333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 на взносы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Shape 8"/>
          <p:cNvSpPr/>
          <p:nvPr/>
        </p:nvSpPr>
        <p:spPr>
          <a:xfrm>
            <a:off x="381001" y="2427483"/>
            <a:ext cx="3714750" cy="1600200"/>
          </a:xfrm>
          <a:prstGeom prst="roundRect">
            <a:avLst>
              <a:gd name="adj" fmla="val 4762"/>
            </a:avLst>
          </a:prstGeom>
          <a:solidFill>
            <a:srgbClr val="F2F2F2"/>
          </a:solidFill>
          <a:ln/>
        </p:spPr>
      </p:sp>
      <p:sp>
        <p:nvSpPr>
          <p:cNvPr id="37" name="Text 9"/>
          <p:cNvSpPr/>
          <p:nvPr/>
        </p:nvSpPr>
        <p:spPr>
          <a:xfrm>
            <a:off x="523189" y="2499261"/>
            <a:ext cx="3207984" cy="8305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Взносы до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400 000 ₽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 год уменьшают налоговую базу. При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ставке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13% это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возврат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52 000 ₽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ежегодно.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-120"/>
              </a:rPr>
              <a:t>НО: лимит общий с ПДС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Shape 10"/>
          <p:cNvSpPr/>
          <p:nvPr/>
        </p:nvSpPr>
        <p:spPr>
          <a:xfrm>
            <a:off x="4238626" y="1875033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39" name="Text 11"/>
          <p:cNvSpPr/>
          <p:nvPr/>
        </p:nvSpPr>
        <p:spPr>
          <a:xfrm>
            <a:off x="4391026" y="1989333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 без налога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Shape 12"/>
          <p:cNvSpPr/>
          <p:nvPr/>
        </p:nvSpPr>
        <p:spPr>
          <a:xfrm>
            <a:off x="4238626" y="2427483"/>
            <a:ext cx="3714750" cy="1600200"/>
          </a:xfrm>
          <a:prstGeom prst="roundRect">
            <a:avLst>
              <a:gd name="adj" fmla="val 4762"/>
            </a:avLst>
          </a:prstGeom>
          <a:solidFill>
            <a:srgbClr val="F2F2F2"/>
          </a:solidFill>
          <a:ln/>
        </p:spPr>
      </p:sp>
      <p:sp>
        <p:nvSpPr>
          <p:cNvPr id="41" name="Text 13"/>
          <p:cNvSpPr/>
          <p:nvPr/>
        </p:nvSpPr>
        <p:spPr>
          <a:xfrm>
            <a:off x="4400170" y="2614173"/>
            <a:ext cx="3512249" cy="6324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Доход, полученный на счёте, освобождается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НДФЛ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: </a:t>
            </a: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30 млн ₽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 одному договору. Считается при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закрытии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счёта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Shape 14"/>
          <p:cNvSpPr/>
          <p:nvPr/>
        </p:nvSpPr>
        <p:spPr>
          <a:xfrm>
            <a:off x="8096252" y="1875033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43" name="Text 15"/>
          <p:cNvSpPr/>
          <p:nvPr/>
        </p:nvSpPr>
        <p:spPr>
          <a:xfrm>
            <a:off x="8248652" y="1989333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Срок владения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Shape 16"/>
          <p:cNvSpPr/>
          <p:nvPr/>
        </p:nvSpPr>
        <p:spPr>
          <a:xfrm>
            <a:off x="8096252" y="2427483"/>
            <a:ext cx="3714750" cy="1600200"/>
          </a:xfrm>
          <a:prstGeom prst="roundRect">
            <a:avLst>
              <a:gd name="adj" fmla="val 4762"/>
            </a:avLst>
          </a:prstGeom>
          <a:solidFill>
            <a:srgbClr val="F2F2F2"/>
          </a:solidFill>
          <a:ln/>
        </p:spPr>
      </p:sp>
      <p:sp>
        <p:nvSpPr>
          <p:cNvPr id="45" name="Text 17"/>
          <p:cNvSpPr/>
          <p:nvPr/>
        </p:nvSpPr>
        <p:spPr>
          <a:xfrm>
            <a:off x="8257796" y="2597811"/>
            <a:ext cx="3512249" cy="8305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Счёт, открытый в 2026 году, должен работать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не менее 5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При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досрочном закрытии полученный вычет подлежит возврату с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пенями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Shape 18"/>
          <p:cNvSpPr/>
          <p:nvPr/>
        </p:nvSpPr>
        <p:spPr>
          <a:xfrm>
            <a:off x="395326" y="4205982"/>
            <a:ext cx="11430001" cy="1142344"/>
          </a:xfrm>
          <a:prstGeom prst="roundRect">
            <a:avLst>
              <a:gd name="adj" fmla="val 6166"/>
            </a:avLst>
          </a:prstGeom>
          <a:solidFill>
            <a:srgbClr val="F5F5F5"/>
          </a:solidFill>
          <a:ln/>
        </p:spPr>
      </p:sp>
      <p:grpSp>
        <p:nvGrpSpPr>
          <p:cNvPr id="2" name="Группа 1"/>
          <p:cNvGrpSpPr/>
          <p:nvPr/>
        </p:nvGrpSpPr>
        <p:grpSpPr>
          <a:xfrm>
            <a:off x="101600" y="4422252"/>
            <a:ext cx="2313432" cy="549398"/>
            <a:chOff x="0" y="4476506"/>
            <a:chExt cx="2313432" cy="549398"/>
          </a:xfrm>
        </p:grpSpPr>
        <p:sp>
          <p:nvSpPr>
            <p:cNvPr id="48" name="Text 20"/>
            <p:cNvSpPr/>
            <p:nvPr/>
          </p:nvSpPr>
          <p:spPr>
            <a:xfrm>
              <a:off x="611679" y="4476506"/>
              <a:ext cx="1086589" cy="18236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2026 год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49" name="Text 21"/>
            <p:cNvSpPr/>
            <p:nvPr/>
          </p:nvSpPr>
          <p:spPr>
            <a:xfrm>
              <a:off x="0" y="4754124"/>
              <a:ext cx="2313432" cy="271780"/>
            </a:xfrm>
            <a:prstGeom prst="rect">
              <a:avLst/>
            </a:prstGeom>
            <a:noFill/>
            <a:ln/>
          </p:spPr>
          <p:txBody>
            <a:bodyPr wrap="square" lIns="25400" tIns="25400" rIns="25400" bIns="2540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5 лет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2040647" y="4422252"/>
            <a:ext cx="2313432" cy="549398"/>
            <a:chOff x="0" y="4476506"/>
            <a:chExt cx="2313432" cy="549398"/>
          </a:xfrm>
        </p:grpSpPr>
        <p:sp>
          <p:nvSpPr>
            <p:cNvPr id="63" name="Text 20"/>
            <p:cNvSpPr/>
            <p:nvPr/>
          </p:nvSpPr>
          <p:spPr>
            <a:xfrm>
              <a:off x="611679" y="4476506"/>
              <a:ext cx="1086589" cy="18236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202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7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год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4" name="Text 21"/>
            <p:cNvSpPr/>
            <p:nvPr/>
          </p:nvSpPr>
          <p:spPr>
            <a:xfrm>
              <a:off x="0" y="4754124"/>
              <a:ext cx="2313432" cy="271780"/>
            </a:xfrm>
            <a:prstGeom prst="rect">
              <a:avLst/>
            </a:prstGeom>
            <a:noFill/>
            <a:ln/>
          </p:spPr>
          <p:txBody>
            <a:bodyPr wrap="square" lIns="25400" tIns="25400" rIns="25400" bIns="2540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6 </a:t>
              </a:r>
              <a:r>
                <a:rPr kumimoji="0" lang="en-US" sz="2000" b="1" i="0" u="none" strike="noStrike" kern="1200" cap="none" spc="0" normalizeH="0" baseline="0" noProof="0" dirty="0" err="1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лет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71" name="Группа 70"/>
          <p:cNvGrpSpPr/>
          <p:nvPr/>
        </p:nvGrpSpPr>
        <p:grpSpPr>
          <a:xfrm>
            <a:off x="3979694" y="4422252"/>
            <a:ext cx="2313432" cy="549398"/>
            <a:chOff x="0" y="4476506"/>
            <a:chExt cx="2313432" cy="549398"/>
          </a:xfrm>
        </p:grpSpPr>
        <p:sp>
          <p:nvSpPr>
            <p:cNvPr id="72" name="Text 20"/>
            <p:cNvSpPr/>
            <p:nvPr/>
          </p:nvSpPr>
          <p:spPr>
            <a:xfrm>
              <a:off x="611679" y="4476506"/>
              <a:ext cx="1086589" cy="18236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202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8 </a:t>
              </a: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год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4" name="Text 21"/>
            <p:cNvSpPr/>
            <p:nvPr/>
          </p:nvSpPr>
          <p:spPr>
            <a:xfrm>
              <a:off x="0" y="4754124"/>
              <a:ext cx="2313432" cy="271780"/>
            </a:xfrm>
            <a:prstGeom prst="rect">
              <a:avLst/>
            </a:prstGeom>
            <a:noFill/>
            <a:ln/>
          </p:spPr>
          <p:txBody>
            <a:bodyPr wrap="square" lIns="25400" tIns="25400" rIns="25400" bIns="2540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7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лет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75" name="Группа 74"/>
          <p:cNvGrpSpPr/>
          <p:nvPr/>
        </p:nvGrpSpPr>
        <p:grpSpPr>
          <a:xfrm>
            <a:off x="5918741" y="4422252"/>
            <a:ext cx="2313432" cy="549398"/>
            <a:chOff x="0" y="4476506"/>
            <a:chExt cx="2313432" cy="549398"/>
          </a:xfrm>
        </p:grpSpPr>
        <p:sp>
          <p:nvSpPr>
            <p:cNvPr id="76" name="Text 20"/>
            <p:cNvSpPr/>
            <p:nvPr/>
          </p:nvSpPr>
          <p:spPr>
            <a:xfrm>
              <a:off x="611679" y="4476506"/>
              <a:ext cx="1086589" cy="18236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202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9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год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7" name="Text 21"/>
            <p:cNvSpPr/>
            <p:nvPr/>
          </p:nvSpPr>
          <p:spPr>
            <a:xfrm>
              <a:off x="0" y="4754124"/>
              <a:ext cx="2313432" cy="271780"/>
            </a:xfrm>
            <a:prstGeom prst="rect">
              <a:avLst/>
            </a:prstGeom>
            <a:noFill/>
            <a:ln/>
          </p:spPr>
          <p:txBody>
            <a:bodyPr wrap="square" lIns="25400" tIns="25400" rIns="25400" bIns="2540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8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лет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7857788" y="4422252"/>
            <a:ext cx="2313432" cy="549398"/>
            <a:chOff x="0" y="4476506"/>
            <a:chExt cx="2313432" cy="549398"/>
          </a:xfrm>
        </p:grpSpPr>
        <p:sp>
          <p:nvSpPr>
            <p:cNvPr id="79" name="Text 20"/>
            <p:cNvSpPr/>
            <p:nvPr/>
          </p:nvSpPr>
          <p:spPr>
            <a:xfrm>
              <a:off x="611679" y="4476506"/>
              <a:ext cx="1086589" cy="18236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20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30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год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80" name="Text 21"/>
            <p:cNvSpPr/>
            <p:nvPr/>
          </p:nvSpPr>
          <p:spPr>
            <a:xfrm>
              <a:off x="0" y="4754124"/>
              <a:ext cx="2313432" cy="271780"/>
            </a:xfrm>
            <a:prstGeom prst="rect">
              <a:avLst/>
            </a:prstGeom>
            <a:noFill/>
            <a:ln/>
          </p:spPr>
          <p:txBody>
            <a:bodyPr wrap="square" lIns="25400" tIns="25400" rIns="25400" bIns="2540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9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лет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89" name="Группа 88"/>
          <p:cNvGrpSpPr/>
          <p:nvPr/>
        </p:nvGrpSpPr>
        <p:grpSpPr>
          <a:xfrm>
            <a:off x="9796837" y="4422252"/>
            <a:ext cx="2313432" cy="549398"/>
            <a:chOff x="0" y="4476506"/>
            <a:chExt cx="2313432" cy="549398"/>
          </a:xfrm>
        </p:grpSpPr>
        <p:sp>
          <p:nvSpPr>
            <p:cNvPr id="90" name="Text 20"/>
            <p:cNvSpPr/>
            <p:nvPr/>
          </p:nvSpPr>
          <p:spPr>
            <a:xfrm>
              <a:off x="611679" y="4476506"/>
              <a:ext cx="1086589" cy="182368"/>
            </a:xfrm>
            <a:prstGeom prst="rect">
              <a:avLst/>
            </a:prstGeom>
            <a:noFill/>
            <a:ln/>
          </p:spPr>
          <p:txBody>
            <a:bodyPr wrap="square" lIns="0" tIns="0" rIns="0" bIns="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20</a:t>
              </a:r>
              <a:r>
                <a:rPr kumimoji="0" lang="ru-RU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31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год</a:t>
              </a:r>
              <a:endPara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91" name="Text 21"/>
            <p:cNvSpPr/>
            <p:nvPr/>
          </p:nvSpPr>
          <p:spPr>
            <a:xfrm>
              <a:off x="0" y="4754124"/>
              <a:ext cx="2313432" cy="271780"/>
            </a:xfrm>
            <a:prstGeom prst="rect">
              <a:avLst/>
            </a:prstGeom>
            <a:noFill/>
            <a:ln/>
          </p:spPr>
          <p:txBody>
            <a:bodyPr wrap="square" lIns="25400" tIns="25400" rIns="25400" bIns="25400" rtlCol="0" anchor="t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10</a:t>
              </a: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EF7D00"/>
                  </a:solidFill>
                  <a:effectLst/>
                  <a:uLnTx/>
                  <a:uFillTx/>
                  <a:latin typeface="Arial" pitchFamily="34" charset="0"/>
                  <a:ea typeface="Arial" pitchFamily="34" charset="-122"/>
                  <a:cs typeface="Arial" pitchFamily="34" charset="-120"/>
                </a:rPr>
                <a:t> лет</a:t>
              </a:r>
              <a:endPara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sp>
        <p:nvSpPr>
          <p:cNvPr id="92" name="Shape 29"/>
          <p:cNvSpPr/>
          <p:nvPr/>
        </p:nvSpPr>
        <p:spPr>
          <a:xfrm>
            <a:off x="378883" y="5474996"/>
            <a:ext cx="11430001" cy="742950"/>
          </a:xfrm>
          <a:prstGeom prst="roundRect">
            <a:avLst>
              <a:gd name="adj" fmla="val 10256"/>
            </a:avLst>
          </a:prstGeom>
          <a:solidFill>
            <a:srgbClr val="EF7D00"/>
          </a:solidFill>
          <a:ln/>
        </p:spPr>
      </p:sp>
      <p:sp>
        <p:nvSpPr>
          <p:cNvPr id="93" name="Shape 27"/>
          <p:cNvSpPr/>
          <p:nvPr/>
        </p:nvSpPr>
        <p:spPr>
          <a:xfrm>
            <a:off x="493183" y="5570246"/>
            <a:ext cx="552450" cy="55245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94" name="Text 28"/>
          <p:cNvSpPr/>
          <p:nvPr/>
        </p:nvSpPr>
        <p:spPr>
          <a:xfrm>
            <a:off x="680925" y="5691054"/>
            <a:ext cx="194628" cy="39338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74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Text 30"/>
          <p:cNvSpPr/>
          <p:nvPr/>
        </p:nvSpPr>
        <p:spPr>
          <a:xfrm>
            <a:off x="1293283" y="5635398"/>
            <a:ext cx="9805641" cy="5352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Право на вычет возникает по факту внесения средств, однако доходность по счёту НЕ гарантирована: стоимость активов может снижаться</a:t>
            </a:r>
          </a:p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3188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12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 по программе долгосрочных сбережений (ПДС)</a:t>
            </a:r>
          </a:p>
        </p:txBody>
      </p:sp>
      <p:sp>
        <p:nvSpPr>
          <p:cNvPr id="50" name="Text 5"/>
          <p:cNvSpPr/>
          <p:nvPr/>
        </p:nvSpPr>
        <p:spPr>
          <a:xfrm>
            <a:off x="381000" y="1638300"/>
            <a:ext cx="11772901" cy="501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ПДС</a:t>
            </a: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–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договор с негосударственным пенсионным фондом. Вы вносите деньги, государство возвращает налог и </a:t>
            </a:r>
            <a:r>
              <a:rPr kumimoji="0" lang="en-US" sz="1402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добавляет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2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софинансирование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Shape 6"/>
          <p:cNvSpPr/>
          <p:nvPr/>
        </p:nvSpPr>
        <p:spPr>
          <a:xfrm>
            <a:off x="381000" y="2209800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52" name="Text 7"/>
          <p:cNvSpPr/>
          <p:nvPr/>
        </p:nvSpPr>
        <p:spPr>
          <a:xfrm>
            <a:off x="533400" y="2324100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Налоговый вычет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Shape 8"/>
          <p:cNvSpPr/>
          <p:nvPr/>
        </p:nvSpPr>
        <p:spPr>
          <a:xfrm>
            <a:off x="381000" y="2762250"/>
            <a:ext cx="3714750" cy="1600200"/>
          </a:xfrm>
          <a:prstGeom prst="roundRect">
            <a:avLst>
              <a:gd name="adj" fmla="val 4762"/>
            </a:avLst>
          </a:prstGeom>
          <a:solidFill>
            <a:srgbClr val="F2F2F2"/>
          </a:solidFill>
          <a:ln/>
        </p:spPr>
      </p:sp>
      <p:sp>
        <p:nvSpPr>
          <p:cNvPr id="55" name="Shape 10"/>
          <p:cNvSpPr/>
          <p:nvPr/>
        </p:nvSpPr>
        <p:spPr>
          <a:xfrm>
            <a:off x="4238625" y="2209800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56" name="Text 11"/>
          <p:cNvSpPr/>
          <p:nvPr/>
        </p:nvSpPr>
        <p:spPr>
          <a:xfrm>
            <a:off x="4391025" y="2324100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Софинансирование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Shape 12"/>
          <p:cNvSpPr/>
          <p:nvPr/>
        </p:nvSpPr>
        <p:spPr>
          <a:xfrm>
            <a:off x="4238625" y="2762250"/>
            <a:ext cx="3714750" cy="1600200"/>
          </a:xfrm>
          <a:prstGeom prst="roundRect">
            <a:avLst>
              <a:gd name="adj" fmla="val 4762"/>
            </a:avLst>
          </a:prstGeom>
          <a:solidFill>
            <a:srgbClr val="F2F2F2"/>
          </a:solidFill>
          <a:ln/>
        </p:spPr>
      </p:sp>
      <p:sp>
        <p:nvSpPr>
          <p:cNvPr id="58" name="Text 13"/>
          <p:cNvSpPr/>
          <p:nvPr/>
        </p:nvSpPr>
        <p:spPr>
          <a:xfrm>
            <a:off x="4391025" y="2861211"/>
            <a:ext cx="3512249" cy="6324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Первые 10 лет государство добавляет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36 000 ₽ в год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 Пропорция зависит от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среднемесячного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дохода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таблица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ниже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Shape 14"/>
          <p:cNvSpPr/>
          <p:nvPr/>
        </p:nvSpPr>
        <p:spPr>
          <a:xfrm>
            <a:off x="8096251" y="2209800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60" name="Text 15"/>
          <p:cNvSpPr/>
          <p:nvPr/>
        </p:nvSpPr>
        <p:spPr>
          <a:xfrm>
            <a:off x="8248651" y="2324100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Когда выплаты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" name="Shape 16"/>
          <p:cNvSpPr/>
          <p:nvPr/>
        </p:nvSpPr>
        <p:spPr>
          <a:xfrm>
            <a:off x="8096251" y="2762250"/>
            <a:ext cx="3714750" cy="1600200"/>
          </a:xfrm>
          <a:prstGeom prst="roundRect">
            <a:avLst>
              <a:gd name="adj" fmla="val 4762"/>
            </a:avLst>
          </a:prstGeom>
          <a:solidFill>
            <a:srgbClr val="F2F2F2"/>
          </a:solidFill>
          <a:ln/>
        </p:spPr>
      </p:sp>
      <p:sp>
        <p:nvSpPr>
          <p:cNvPr id="65" name="Text 17"/>
          <p:cNvSpPr/>
          <p:nvPr/>
        </p:nvSpPr>
        <p:spPr>
          <a:xfrm>
            <a:off x="8270065" y="2840891"/>
            <a:ext cx="3424873" cy="6324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Через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15 лет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после начала договора или в 55 лет для женщин и 60 для мужчин.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Взносы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застрахованы государством на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2,8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млн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6" name="Shape 19"/>
          <p:cNvSpPr/>
          <p:nvPr/>
        </p:nvSpPr>
        <p:spPr>
          <a:xfrm>
            <a:off x="381000" y="4649470"/>
            <a:ext cx="3810000" cy="363220"/>
          </a:xfrm>
          <a:custGeom>
            <a:avLst/>
            <a:gdLst/>
            <a:ahLst/>
            <a:cxnLst/>
            <a:rect l="l" t="t" r="r" b="b"/>
            <a:pathLst>
              <a:path w="3810000" h="363220">
                <a:moveTo>
                  <a:pt x="76200" y="0"/>
                </a:moveTo>
                <a:lnTo>
                  <a:pt x="3810000" y="0"/>
                </a:lnTo>
                <a:lnTo>
                  <a:pt x="3810000" y="363220"/>
                </a:lnTo>
                <a:lnTo>
                  <a:pt x="0" y="363220"/>
                </a:lnTo>
                <a:lnTo>
                  <a:pt x="0" y="76200"/>
                </a:lnTo>
                <a:arcTo wR="76200" hR="76200" stAng="10800000" swAng="5400000"/>
                <a:close/>
              </a:path>
            </a:pathLst>
          </a:custGeom>
          <a:solidFill>
            <a:srgbClr val="EF7D00"/>
          </a:solidFill>
          <a:ln/>
        </p:spPr>
      </p:sp>
      <p:sp>
        <p:nvSpPr>
          <p:cNvPr id="67" name="Text 20"/>
          <p:cNvSpPr/>
          <p:nvPr/>
        </p:nvSpPr>
        <p:spPr>
          <a:xfrm>
            <a:off x="533400" y="4744720"/>
            <a:ext cx="36195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Среднемесячный доход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8" name="Shape 21"/>
          <p:cNvSpPr/>
          <p:nvPr/>
        </p:nvSpPr>
        <p:spPr>
          <a:xfrm>
            <a:off x="4191000" y="4649470"/>
            <a:ext cx="2857500" cy="36322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69" name="Text 22"/>
          <p:cNvSpPr/>
          <p:nvPr/>
        </p:nvSpPr>
        <p:spPr>
          <a:xfrm>
            <a:off x="4343400" y="4744720"/>
            <a:ext cx="2638425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Пропорция доплаты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0" name="Shape 23"/>
          <p:cNvSpPr/>
          <p:nvPr/>
        </p:nvSpPr>
        <p:spPr>
          <a:xfrm>
            <a:off x="7048501" y="4649470"/>
            <a:ext cx="2381250" cy="36322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81" name="Text 24"/>
          <p:cNvSpPr/>
          <p:nvPr/>
        </p:nvSpPr>
        <p:spPr>
          <a:xfrm>
            <a:off x="7200901" y="4744720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Взнос за год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2" name="Shape 25"/>
          <p:cNvSpPr/>
          <p:nvPr/>
        </p:nvSpPr>
        <p:spPr>
          <a:xfrm>
            <a:off x="9429751" y="4649470"/>
            <a:ext cx="2381250" cy="363220"/>
          </a:xfrm>
          <a:custGeom>
            <a:avLst/>
            <a:gdLst/>
            <a:ahLst/>
            <a:cxnLst/>
            <a:rect l="l" t="t" r="r" b="b"/>
            <a:pathLst>
              <a:path w="2381250" h="363220">
                <a:moveTo>
                  <a:pt x="0" y="0"/>
                </a:moveTo>
                <a:lnTo>
                  <a:pt x="2305050" y="0"/>
                </a:lnTo>
                <a:arcTo wR="76200" hR="76200" stAng="16200000" swAng="5400000"/>
                <a:lnTo>
                  <a:pt x="2381250" y="363220"/>
                </a:lnTo>
                <a:lnTo>
                  <a:pt x="0" y="363220"/>
                </a:lnTo>
                <a:lnTo>
                  <a:pt x="0" y="0"/>
                </a:lnTo>
                <a:close/>
              </a:path>
            </a:pathLst>
          </a:custGeom>
          <a:solidFill>
            <a:srgbClr val="EF7D00"/>
          </a:solidFill>
          <a:ln/>
        </p:spPr>
      </p:sp>
      <p:sp>
        <p:nvSpPr>
          <p:cNvPr id="83" name="Text 26"/>
          <p:cNvSpPr/>
          <p:nvPr/>
        </p:nvSpPr>
        <p:spPr>
          <a:xfrm>
            <a:off x="9582151" y="4744720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Доплата за год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4" name="Shape 27"/>
          <p:cNvSpPr/>
          <p:nvPr/>
        </p:nvSpPr>
        <p:spPr>
          <a:xfrm>
            <a:off x="381000" y="5012691"/>
            <a:ext cx="3810000" cy="36322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85" name="Text 28"/>
          <p:cNvSpPr/>
          <p:nvPr/>
        </p:nvSpPr>
        <p:spPr>
          <a:xfrm>
            <a:off x="533400" y="5107941"/>
            <a:ext cx="36195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80 000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6" name="Shape 29"/>
          <p:cNvSpPr/>
          <p:nvPr/>
        </p:nvSpPr>
        <p:spPr>
          <a:xfrm>
            <a:off x="4191000" y="5012691"/>
            <a:ext cx="2857500" cy="36322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87" name="Text 30"/>
          <p:cNvSpPr/>
          <p:nvPr/>
        </p:nvSpPr>
        <p:spPr>
          <a:xfrm>
            <a:off x="4343400" y="5107941"/>
            <a:ext cx="2638425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 ₽ на 1 ₽ взноса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8" name="Shape 31"/>
          <p:cNvSpPr/>
          <p:nvPr/>
        </p:nvSpPr>
        <p:spPr>
          <a:xfrm>
            <a:off x="7048501" y="5012691"/>
            <a:ext cx="2381250" cy="36322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96" name="Text 32"/>
          <p:cNvSpPr/>
          <p:nvPr/>
        </p:nvSpPr>
        <p:spPr>
          <a:xfrm>
            <a:off x="7200901" y="5107941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36 000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7" name="Shape 33"/>
          <p:cNvSpPr/>
          <p:nvPr/>
        </p:nvSpPr>
        <p:spPr>
          <a:xfrm>
            <a:off x="9429751" y="5012691"/>
            <a:ext cx="2381250" cy="36322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98" name="Text 34"/>
          <p:cNvSpPr/>
          <p:nvPr/>
        </p:nvSpPr>
        <p:spPr>
          <a:xfrm>
            <a:off x="9582151" y="5107941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36 000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0" name="Text 35"/>
          <p:cNvSpPr/>
          <p:nvPr/>
        </p:nvSpPr>
        <p:spPr>
          <a:xfrm>
            <a:off x="533400" y="5471160"/>
            <a:ext cx="36195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 80 000 до 150 000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1" name="Text 36"/>
          <p:cNvSpPr/>
          <p:nvPr/>
        </p:nvSpPr>
        <p:spPr>
          <a:xfrm>
            <a:off x="4343400" y="5471160"/>
            <a:ext cx="2638425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 ₽ на 2 ₽ взноса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Text 37"/>
          <p:cNvSpPr/>
          <p:nvPr/>
        </p:nvSpPr>
        <p:spPr>
          <a:xfrm>
            <a:off x="7200901" y="5471160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72 000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3" name="Text 38"/>
          <p:cNvSpPr/>
          <p:nvPr/>
        </p:nvSpPr>
        <p:spPr>
          <a:xfrm>
            <a:off x="9582151" y="5471160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36 000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4" name="Shape 39"/>
          <p:cNvSpPr/>
          <p:nvPr/>
        </p:nvSpPr>
        <p:spPr>
          <a:xfrm>
            <a:off x="381000" y="5739131"/>
            <a:ext cx="3810000" cy="363220"/>
          </a:xfrm>
          <a:custGeom>
            <a:avLst/>
            <a:gdLst/>
            <a:ahLst/>
            <a:cxnLst/>
            <a:rect l="l" t="t" r="r" b="b"/>
            <a:pathLst>
              <a:path w="3810000" h="363220">
                <a:moveTo>
                  <a:pt x="0" y="0"/>
                </a:moveTo>
                <a:lnTo>
                  <a:pt x="3810000" y="0"/>
                </a:lnTo>
                <a:lnTo>
                  <a:pt x="3810000" y="363220"/>
                </a:lnTo>
                <a:lnTo>
                  <a:pt x="76200" y="363220"/>
                </a:lnTo>
                <a:arcTo wR="76200" hR="76200" stAng="5400000" swAng="5400000"/>
                <a:lnTo>
                  <a:pt x="0" y="0"/>
                </a:lnTo>
                <a:close/>
              </a:path>
            </a:pathLst>
          </a:custGeom>
          <a:solidFill>
            <a:srgbClr val="F5F5F5"/>
          </a:solidFill>
          <a:ln/>
        </p:spPr>
      </p:sp>
      <p:sp>
        <p:nvSpPr>
          <p:cNvPr id="105" name="Text 40"/>
          <p:cNvSpPr/>
          <p:nvPr/>
        </p:nvSpPr>
        <p:spPr>
          <a:xfrm>
            <a:off x="533400" y="5834381"/>
            <a:ext cx="36195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свыше 150 000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6" name="Shape 41"/>
          <p:cNvSpPr/>
          <p:nvPr/>
        </p:nvSpPr>
        <p:spPr>
          <a:xfrm>
            <a:off x="4191000" y="5739131"/>
            <a:ext cx="2857500" cy="36322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107" name="Text 42"/>
          <p:cNvSpPr/>
          <p:nvPr/>
        </p:nvSpPr>
        <p:spPr>
          <a:xfrm>
            <a:off x="4343400" y="5834381"/>
            <a:ext cx="2638425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 ₽ на 4 ₽ взноса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8" name="Shape 43"/>
          <p:cNvSpPr/>
          <p:nvPr/>
        </p:nvSpPr>
        <p:spPr>
          <a:xfrm>
            <a:off x="7048501" y="5739131"/>
            <a:ext cx="2381250" cy="36322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109" name="Text 44"/>
          <p:cNvSpPr/>
          <p:nvPr/>
        </p:nvSpPr>
        <p:spPr>
          <a:xfrm>
            <a:off x="7200901" y="5834381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144 000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0" name="Shape 45"/>
          <p:cNvSpPr/>
          <p:nvPr/>
        </p:nvSpPr>
        <p:spPr>
          <a:xfrm>
            <a:off x="9429751" y="5739131"/>
            <a:ext cx="2381250" cy="363220"/>
          </a:xfrm>
          <a:custGeom>
            <a:avLst/>
            <a:gdLst/>
            <a:ahLst/>
            <a:cxnLst/>
            <a:rect l="l" t="t" r="r" b="b"/>
            <a:pathLst>
              <a:path w="2381250" h="363220">
                <a:moveTo>
                  <a:pt x="0" y="0"/>
                </a:moveTo>
                <a:lnTo>
                  <a:pt x="2381250" y="0"/>
                </a:lnTo>
                <a:lnTo>
                  <a:pt x="2381250" y="287020"/>
                </a:lnTo>
                <a:arcTo wR="76200" hR="76200" stAng="0" swAng="5400000"/>
                <a:lnTo>
                  <a:pt x="0" y="363220"/>
                </a:lnTo>
                <a:lnTo>
                  <a:pt x="0" y="0"/>
                </a:lnTo>
                <a:close/>
              </a:path>
            </a:pathLst>
          </a:custGeom>
          <a:solidFill>
            <a:srgbClr val="F5F5F5"/>
          </a:solidFill>
          <a:ln/>
        </p:spPr>
      </p:sp>
      <p:sp>
        <p:nvSpPr>
          <p:cNvPr id="111" name="Text 46"/>
          <p:cNvSpPr/>
          <p:nvPr/>
        </p:nvSpPr>
        <p:spPr>
          <a:xfrm>
            <a:off x="9582151" y="5834381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36 000 ₽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2" name="Text 9"/>
          <p:cNvSpPr/>
          <p:nvPr/>
        </p:nvSpPr>
        <p:spPr>
          <a:xfrm>
            <a:off x="634383" y="2837081"/>
            <a:ext cx="3207984" cy="8305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Взносы до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400 000 ₽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 год уменьшают налоговую базу. При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ставке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13% это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возврат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52 000 ₽ 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ежегодно.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-120"/>
              </a:rPr>
              <a:t>НО: лимит общий с ИИС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3050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13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Задача: сколько вернёт семья Ивановых за 2026 год?</a:t>
            </a:r>
          </a:p>
        </p:txBody>
      </p:sp>
      <p:sp>
        <p:nvSpPr>
          <p:cNvPr id="47" name="Shape 2"/>
          <p:cNvSpPr/>
          <p:nvPr/>
        </p:nvSpPr>
        <p:spPr>
          <a:xfrm>
            <a:off x="333375" y="6400801"/>
            <a:ext cx="11430001" cy="9525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48" name="Text 5"/>
          <p:cNvSpPr/>
          <p:nvPr/>
        </p:nvSpPr>
        <p:spPr>
          <a:xfrm>
            <a:off x="378883" y="1797542"/>
            <a:ext cx="9239679" cy="501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8" name="Shape 5"/>
          <p:cNvSpPr/>
          <p:nvPr/>
        </p:nvSpPr>
        <p:spPr>
          <a:xfrm>
            <a:off x="381001" y="1738923"/>
            <a:ext cx="11021518" cy="1147302"/>
          </a:xfrm>
          <a:prstGeom prst="roundRect">
            <a:avLst>
              <a:gd name="adj" fmla="val 10417"/>
            </a:avLst>
          </a:prstGeom>
          <a:solidFill>
            <a:srgbClr val="EF7D00"/>
          </a:solidFill>
          <a:ln/>
        </p:spPr>
      </p:sp>
      <p:sp>
        <p:nvSpPr>
          <p:cNvPr id="119" name="Text 9"/>
          <p:cNvSpPr/>
          <p:nvPr/>
        </p:nvSpPr>
        <p:spPr>
          <a:xfrm>
            <a:off x="723900" y="1901733"/>
            <a:ext cx="10179452" cy="925082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Дано: семья Ивановых, П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авел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39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и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Татьяна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35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оба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работают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трудовому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договору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Дети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: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Артём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13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Софья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9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лет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;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Александр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1,5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года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Доходы: Павел получает 150 000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₽ в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меся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ц, Татьяна – 70 000 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₽ в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месяц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184381"/>
              </p:ext>
            </p:extLst>
          </p:nvPr>
        </p:nvGraphicFramePr>
        <p:xfrm>
          <a:off x="381002" y="3104818"/>
          <a:ext cx="11021518" cy="2966720"/>
        </p:xfrm>
        <a:graphic>
          <a:graphicData uri="http://schemas.openxmlformats.org/drawingml/2006/table">
            <a:tbl>
              <a:tblPr firstRow="1" bandRow="1">
                <a:tableStyleId>{912C8C85-51F0-491E-9774-3900AFEF0FD7}</a:tableStyleId>
              </a:tblPr>
              <a:tblGrid>
                <a:gridCol w="489138">
                  <a:extLst>
                    <a:ext uri="{9D8B030D-6E8A-4147-A177-3AD203B41FA5}">
                      <a16:colId xmlns:a16="http://schemas.microsoft.com/office/drawing/2014/main" val="404858442"/>
                    </a:ext>
                  </a:extLst>
                </a:gridCol>
                <a:gridCol w="5734090">
                  <a:extLst>
                    <a:ext uri="{9D8B030D-6E8A-4147-A177-3AD203B41FA5}">
                      <a16:colId xmlns:a16="http://schemas.microsoft.com/office/drawing/2014/main" val="3318508454"/>
                    </a:ext>
                  </a:extLst>
                </a:gridCol>
                <a:gridCol w="2415871">
                  <a:extLst>
                    <a:ext uri="{9D8B030D-6E8A-4147-A177-3AD203B41FA5}">
                      <a16:colId xmlns:a16="http://schemas.microsoft.com/office/drawing/2014/main" val="504040277"/>
                    </a:ext>
                  </a:extLst>
                </a:gridCol>
                <a:gridCol w="2382419">
                  <a:extLst>
                    <a:ext uri="{9D8B030D-6E8A-4147-A177-3AD203B41FA5}">
                      <a16:colId xmlns:a16="http://schemas.microsoft.com/office/drawing/2014/main" val="2453288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№</a:t>
                      </a:r>
                    </a:p>
                  </a:txBody>
                  <a:tcPr>
                    <a:lnR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Что</a:t>
                      </a:r>
                    </a:p>
                  </a:txBody>
                  <a:tcPr>
                    <a:lnL>
                      <a:noFill/>
                    </a:lnL>
                    <a:lnR>
                      <a:noFill/>
                    </a:lnR>
                    <a:lnT w="9525" cap="flat" cmpd="sng" algn="ctr">
                      <a:noFill/>
                      <a:prstDash val="solid"/>
                    </a:lnT>
                    <a:lnB w="9525" cap="flat" cmpd="sng" algn="ctr">
                      <a:noFill/>
                      <a:prstDash val="soli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Сколько</a:t>
                      </a:r>
                    </a:p>
                  </a:txBody>
                  <a:tcPr>
                    <a:lnL>
                      <a:noFill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/>
                        <a:t>Кто платит?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43728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первая в жизни квартира в ипотеку </a:t>
                      </a:r>
                      <a:endParaRPr lang="ru-RU" sz="1600" dirty="0"/>
                    </a:p>
                  </a:txBody>
                  <a:tcPr>
                    <a:lnT w="9525" cap="flat" cmpd="sng" algn="ctr">
                      <a:noFill/>
                      <a:prstDash val="soli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6 500 000 ₽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Павел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4087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проценты банку по ипотеке за год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/>
                        <a:t>420 000 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Павел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70971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dirty="0"/>
                        <a:t>взнос на ИИС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/>
                        <a:t>100 000 ₽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Татьяна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233847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лечение зубов Татьяны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90 000 ₽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/>
                        <a:t>Татьяна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42215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плавание Софьи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30 000 ₽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/>
                        <a:t>Татьяна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5610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музыкальная школа Артёма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140 000 ₽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/>
                        <a:t>Татьяна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69865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dirty="0"/>
                        <a:t>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частный детский сад Александра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110 000 ₽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800" dirty="0"/>
                        <a:t>Татьяна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109115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64306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Задача: первый</a:t>
            </a:r>
            <a:r>
              <a:rPr kumimoji="0" lang="ru-RU" sz="2800" b="1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шаг к ответу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17" name="Shape 28"/>
          <p:cNvSpPr/>
          <p:nvPr/>
        </p:nvSpPr>
        <p:spPr>
          <a:xfrm>
            <a:off x="378884" y="1810580"/>
            <a:ext cx="10331270" cy="514350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45" name="Shape 28"/>
          <p:cNvSpPr/>
          <p:nvPr/>
        </p:nvSpPr>
        <p:spPr>
          <a:xfrm>
            <a:off x="378883" y="2433150"/>
            <a:ext cx="10331271" cy="514350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46" name="Shape 28"/>
          <p:cNvSpPr/>
          <p:nvPr/>
        </p:nvSpPr>
        <p:spPr>
          <a:xfrm>
            <a:off x="378883" y="3731567"/>
            <a:ext cx="10331271" cy="738067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48" name="Text 30"/>
          <p:cNvSpPr/>
          <p:nvPr/>
        </p:nvSpPr>
        <p:spPr>
          <a:xfrm>
            <a:off x="787343" y="1954984"/>
            <a:ext cx="10613080" cy="22554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lvl="0">
              <a:lnSpc>
                <a:spcPct val="89326"/>
              </a:lnSpc>
              <a:defRPr/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Павел получает 150 000 ₽ в месяц, за год 1 800 000 ₽, удержано 234 000 ₽ налога.  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4" name="Text 30"/>
          <p:cNvSpPr/>
          <p:nvPr/>
        </p:nvSpPr>
        <p:spPr>
          <a:xfrm>
            <a:off x="787343" y="2574630"/>
            <a:ext cx="10613080" cy="22554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lvl="0">
              <a:lnSpc>
                <a:spcPct val="89326"/>
              </a:lnSpc>
              <a:defRPr/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Татьяна получает 70 000 рублей в месяц, за год 840 000 ₽.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5" name="Text 30"/>
          <p:cNvSpPr/>
          <p:nvPr/>
        </p:nvSpPr>
        <p:spPr>
          <a:xfrm>
            <a:off x="787343" y="3875972"/>
            <a:ext cx="10613080" cy="48665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lvl="0">
              <a:lnSpc>
                <a:spcPct val="89326"/>
              </a:lnSpc>
              <a:defRPr/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Татьяна оформила стандартный вычет на детей, её налогооблагаемая база уменьшилась на </a:t>
            </a:r>
            <a:b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1 400 + 2 800 + 6 000 = 10 200 ₽ в месяц × 6 месяцев = 61 200 ₽</a:t>
            </a:r>
          </a:p>
          <a:p>
            <a:pPr lvl="0">
              <a:lnSpc>
                <a:spcPct val="89326"/>
              </a:lnSpc>
              <a:defRPr/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  <p:sp>
        <p:nvSpPr>
          <p:cNvPr id="56" name="Shape 28"/>
          <p:cNvSpPr/>
          <p:nvPr/>
        </p:nvSpPr>
        <p:spPr>
          <a:xfrm>
            <a:off x="378883" y="4577852"/>
            <a:ext cx="10331271" cy="952097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57" name="Text 30"/>
          <p:cNvSpPr/>
          <p:nvPr/>
        </p:nvSpPr>
        <p:spPr>
          <a:xfrm>
            <a:off x="787343" y="4748043"/>
            <a:ext cx="10613080" cy="60680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>
              <a:lnSpc>
                <a:spcPct val="89326"/>
              </a:lnSpc>
              <a:defRPr/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Соответственно, уплаченный НДФЛ и лимит по возврату для Татьяны: </a:t>
            </a:r>
          </a:p>
          <a:p>
            <a:pPr>
              <a:lnSpc>
                <a:spcPct val="89326"/>
              </a:lnSpc>
              <a:defRPr/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(840 000 ₽ - 61 200 ₽) × 13%  = 101 244 ₽</a:t>
            </a:r>
          </a:p>
        </p:txBody>
      </p:sp>
      <p:sp>
        <p:nvSpPr>
          <p:cNvPr id="58" name="Shape 28"/>
          <p:cNvSpPr/>
          <p:nvPr/>
        </p:nvSpPr>
        <p:spPr>
          <a:xfrm>
            <a:off x="378883" y="3075737"/>
            <a:ext cx="10331271" cy="514350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59" name="Text 30"/>
          <p:cNvSpPr/>
          <p:nvPr/>
        </p:nvSpPr>
        <p:spPr>
          <a:xfrm>
            <a:off x="787343" y="3217217"/>
            <a:ext cx="10613080" cy="22554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lvl="0">
              <a:lnSpc>
                <a:spcPct val="89326"/>
              </a:lnSpc>
              <a:defRPr/>
            </a:pPr>
            <a:r>
              <a:rPr lang="ru-RU" sz="1600" dirty="0">
                <a:solidFill>
                  <a:srgbClr val="00000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Налоговая ставка у обоих супругов – 13%, так как их годовой доход не превышает 2,4 млн ₽.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68584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animBg="1"/>
      <p:bldP spid="54" grpId="0" animBg="1"/>
      <p:bldP spid="55" grpId="0" animBg="1"/>
      <p:bldP spid="57" grpId="0" animBg="1"/>
      <p:bldP spid="5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 4"/>
          <p:cNvSpPr/>
          <p:nvPr/>
        </p:nvSpPr>
        <p:spPr>
          <a:xfrm>
            <a:off x="378883" y="121425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Ответ: 292 760 рублей </a:t>
            </a:r>
          </a:p>
        </p:txBody>
      </p:sp>
      <p:sp>
        <p:nvSpPr>
          <p:cNvPr id="17" name="Shape 28"/>
          <p:cNvSpPr/>
          <p:nvPr/>
        </p:nvSpPr>
        <p:spPr>
          <a:xfrm>
            <a:off x="321734" y="1859218"/>
            <a:ext cx="11430001" cy="514350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18" name="Text 29"/>
          <p:cNvSpPr/>
          <p:nvPr/>
        </p:nvSpPr>
        <p:spPr>
          <a:xfrm>
            <a:off x="664634" y="2021143"/>
            <a:ext cx="30384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Павел: квартира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Text 30"/>
          <p:cNvSpPr/>
          <p:nvPr/>
        </p:nvSpPr>
        <p:spPr>
          <a:xfrm>
            <a:off x="3655484" y="2021143"/>
            <a:ext cx="6181726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право на 260 000 ₽, но за год вернут не больше удержанного НДФЛ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 31"/>
          <p:cNvSpPr/>
          <p:nvPr/>
        </p:nvSpPr>
        <p:spPr>
          <a:xfrm>
            <a:off x="9500976" y="2021142"/>
            <a:ext cx="2559370" cy="253747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234 000 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Shape 32"/>
          <p:cNvSpPr/>
          <p:nvPr/>
        </p:nvSpPr>
        <p:spPr>
          <a:xfrm>
            <a:off x="321734" y="2411668"/>
            <a:ext cx="11430001" cy="609600"/>
          </a:xfrm>
          <a:prstGeom prst="roundRect">
            <a:avLst>
              <a:gd name="adj" fmla="val 12500"/>
            </a:avLst>
          </a:prstGeom>
          <a:solidFill>
            <a:srgbClr val="F2F2F2"/>
          </a:solidFill>
          <a:ln/>
        </p:spPr>
      </p:sp>
      <p:sp>
        <p:nvSpPr>
          <p:cNvPr id="22" name="Text 33"/>
          <p:cNvSpPr/>
          <p:nvPr/>
        </p:nvSpPr>
        <p:spPr>
          <a:xfrm>
            <a:off x="664634" y="2621218"/>
            <a:ext cx="30384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Павел: </a:t>
            </a:r>
            <a:r>
              <a:rPr kumimoji="0" lang="en-US" sz="1402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ипотек</a:t>
            </a:r>
            <a:r>
              <a:rPr kumimoji="0" lang="ru-RU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3" name="Text 34"/>
          <p:cNvSpPr/>
          <p:nvPr/>
        </p:nvSpPr>
        <p:spPr>
          <a:xfrm>
            <a:off x="3655484" y="2525968"/>
            <a:ext cx="5788343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420 000 ₽ процентов заявят позже: налог Павла за 2026 год исчерпан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Text 35"/>
          <p:cNvSpPr/>
          <p:nvPr/>
        </p:nvSpPr>
        <p:spPr>
          <a:xfrm>
            <a:off x="9500976" y="2621218"/>
            <a:ext cx="2559370" cy="25359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54 600 ₽ позже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Shape 8"/>
          <p:cNvSpPr/>
          <p:nvPr/>
        </p:nvSpPr>
        <p:spPr>
          <a:xfrm>
            <a:off x="321734" y="3632273"/>
            <a:ext cx="11430001" cy="609600"/>
          </a:xfrm>
          <a:prstGeom prst="roundRect">
            <a:avLst>
              <a:gd name="adj" fmla="val 12500"/>
            </a:avLst>
          </a:prstGeom>
          <a:solidFill>
            <a:srgbClr val="F2F2F2"/>
          </a:solidFill>
          <a:ln/>
        </p:spPr>
      </p:sp>
      <p:sp>
        <p:nvSpPr>
          <p:cNvPr id="26" name="Text 9"/>
          <p:cNvSpPr/>
          <p:nvPr/>
        </p:nvSpPr>
        <p:spPr>
          <a:xfrm>
            <a:off x="664634" y="3841823"/>
            <a:ext cx="30384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Татьяна: </a:t>
            </a:r>
            <a:r>
              <a:rPr kumimoji="0" lang="ru-RU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лечение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Text 10"/>
          <p:cNvSpPr/>
          <p:nvPr/>
        </p:nvSpPr>
        <p:spPr>
          <a:xfrm>
            <a:off x="3655484" y="3807401"/>
            <a:ext cx="5788343" cy="35827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лечение 90 000 + лекарства 12 000 = 1</a:t>
            </a: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0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2 000 ₽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Text 11"/>
          <p:cNvSpPr/>
          <p:nvPr/>
        </p:nvSpPr>
        <p:spPr>
          <a:xfrm>
            <a:off x="9440971" y="3841823"/>
            <a:ext cx="26193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60 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Shape 12"/>
          <p:cNvSpPr/>
          <p:nvPr/>
        </p:nvSpPr>
        <p:spPr>
          <a:xfrm>
            <a:off x="321734" y="4305070"/>
            <a:ext cx="11430001" cy="514350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30" name="Text 13"/>
          <p:cNvSpPr/>
          <p:nvPr/>
        </p:nvSpPr>
        <p:spPr>
          <a:xfrm>
            <a:off x="664634" y="4466995"/>
            <a:ext cx="30384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Татьяна: </a:t>
            </a:r>
            <a:r>
              <a:rPr kumimoji="0" lang="ru-RU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плавание Софьи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Text 14"/>
          <p:cNvSpPr/>
          <p:nvPr/>
        </p:nvSpPr>
        <p:spPr>
          <a:xfrm>
            <a:off x="3655484" y="4466995"/>
            <a:ext cx="6181726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0 000 ₽</a:t>
            </a: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учтут в социальном</a:t>
            </a:r>
            <a:r>
              <a:rPr kumimoji="0" lang="ru-RU" sz="1402" b="0" i="0" u="none" strike="noStrike" kern="1200" cap="none" spc="0" normalizeH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вычете (вместе с лечением Татьяны)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 15"/>
          <p:cNvSpPr/>
          <p:nvPr/>
        </p:nvSpPr>
        <p:spPr>
          <a:xfrm>
            <a:off x="9486479" y="4446884"/>
            <a:ext cx="2573867" cy="21408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00 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Shape 16"/>
          <p:cNvSpPr/>
          <p:nvPr/>
        </p:nvSpPr>
        <p:spPr>
          <a:xfrm>
            <a:off x="378883" y="5435911"/>
            <a:ext cx="11430001" cy="609600"/>
          </a:xfrm>
          <a:prstGeom prst="roundRect">
            <a:avLst>
              <a:gd name="adj" fmla="val 12500"/>
            </a:avLst>
          </a:prstGeom>
          <a:solidFill>
            <a:srgbClr val="F2F2F2"/>
          </a:solidFill>
          <a:ln/>
        </p:spPr>
      </p:sp>
      <p:sp>
        <p:nvSpPr>
          <p:cNvPr id="34" name="Text 17"/>
          <p:cNvSpPr/>
          <p:nvPr/>
        </p:nvSpPr>
        <p:spPr>
          <a:xfrm>
            <a:off x="721783" y="5550211"/>
            <a:ext cx="2845118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Татьяна: детский сад Александра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Text 18"/>
          <p:cNvSpPr/>
          <p:nvPr/>
        </p:nvSpPr>
        <p:spPr>
          <a:xfrm>
            <a:off x="3712633" y="5645461"/>
            <a:ext cx="6181726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из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1</a:t>
            </a: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0 000 ₽ учтут 110 000 ₽ — свой лимит на второго ребёнка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Text 19"/>
          <p:cNvSpPr/>
          <p:nvPr/>
        </p:nvSpPr>
        <p:spPr>
          <a:xfrm>
            <a:off x="9498120" y="5640710"/>
            <a:ext cx="26193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14 300 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Shape 24"/>
          <p:cNvSpPr/>
          <p:nvPr/>
        </p:nvSpPr>
        <p:spPr>
          <a:xfrm>
            <a:off x="321734" y="3069144"/>
            <a:ext cx="11430001" cy="514350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42" name="Text 25"/>
          <p:cNvSpPr/>
          <p:nvPr/>
        </p:nvSpPr>
        <p:spPr>
          <a:xfrm>
            <a:off x="664634" y="3231069"/>
            <a:ext cx="30384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Татьяна: ИИС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Text 26"/>
          <p:cNvSpPr/>
          <p:nvPr/>
        </p:nvSpPr>
        <p:spPr>
          <a:xfrm>
            <a:off x="3655484" y="3231069"/>
            <a:ext cx="6181726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взнос 100 000 ₽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лимит 400 000 ₽ не превышен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Text 27"/>
          <p:cNvSpPr/>
          <p:nvPr/>
        </p:nvSpPr>
        <p:spPr>
          <a:xfrm>
            <a:off x="9486479" y="3251273"/>
            <a:ext cx="26193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13 000 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Shape 12"/>
          <p:cNvSpPr/>
          <p:nvPr/>
        </p:nvSpPr>
        <p:spPr>
          <a:xfrm>
            <a:off x="321734" y="4864167"/>
            <a:ext cx="11430001" cy="514350"/>
          </a:xfrm>
          <a:prstGeom prst="roundRect">
            <a:avLst>
              <a:gd name="adj" fmla="val 14815"/>
            </a:avLst>
          </a:prstGeom>
          <a:solidFill>
            <a:srgbClr val="F2F2F2"/>
          </a:solidFill>
          <a:ln/>
        </p:spPr>
      </p:sp>
      <p:sp>
        <p:nvSpPr>
          <p:cNvPr id="51" name="Text 13"/>
          <p:cNvSpPr/>
          <p:nvPr/>
        </p:nvSpPr>
        <p:spPr>
          <a:xfrm>
            <a:off x="664634" y="5026092"/>
            <a:ext cx="3038475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Татьяна: </a:t>
            </a:r>
            <a:r>
              <a:rPr kumimoji="0" lang="ru-RU" sz="1402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школа Артёма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2" name="Text 14"/>
          <p:cNvSpPr/>
          <p:nvPr/>
        </p:nvSpPr>
        <p:spPr>
          <a:xfrm>
            <a:off x="3655484" y="5026092"/>
            <a:ext cx="6181726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из 14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0 000 ₽ </a:t>
            </a:r>
            <a:r>
              <a:rPr kumimoji="0" lang="en-US" sz="1402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учтут</a:t>
            </a: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110 000 ₽ — отдельный лимит на ребёнка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Text 15"/>
          <p:cNvSpPr/>
          <p:nvPr/>
        </p:nvSpPr>
        <p:spPr>
          <a:xfrm>
            <a:off x="9486479" y="4995424"/>
            <a:ext cx="2573867" cy="216579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14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00 ₽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869607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16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Как оформить налоговый вычет</a:t>
            </a:r>
          </a:p>
        </p:txBody>
      </p:sp>
      <p:sp>
        <p:nvSpPr>
          <p:cNvPr id="45" name="Shape 2"/>
          <p:cNvSpPr/>
          <p:nvPr/>
        </p:nvSpPr>
        <p:spPr>
          <a:xfrm>
            <a:off x="333375" y="6221544"/>
            <a:ext cx="11430001" cy="9525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46" name="Shape 5"/>
          <p:cNvSpPr/>
          <p:nvPr/>
        </p:nvSpPr>
        <p:spPr>
          <a:xfrm>
            <a:off x="348762" y="1895006"/>
            <a:ext cx="7200901" cy="914400"/>
          </a:xfrm>
          <a:prstGeom prst="roundRect">
            <a:avLst>
              <a:gd name="adj" fmla="val 10417"/>
            </a:avLst>
          </a:prstGeom>
          <a:solidFill>
            <a:srgbClr val="F2F2F2"/>
          </a:solidFill>
          <a:ln/>
        </p:spPr>
      </p:sp>
      <p:sp>
        <p:nvSpPr>
          <p:cNvPr id="48" name="Text 9"/>
          <p:cNvSpPr/>
          <p:nvPr/>
        </p:nvSpPr>
        <p:spPr>
          <a:xfrm>
            <a:off x="1319214" y="2110903"/>
            <a:ext cx="5938201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У работодателя: приносите уведомление из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налоговой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и НДФЛ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перест</a:t>
            </a: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ану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 удерживать из зарплаты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Shape 10"/>
          <p:cNvSpPr/>
          <p:nvPr/>
        </p:nvSpPr>
        <p:spPr>
          <a:xfrm>
            <a:off x="333375" y="2891953"/>
            <a:ext cx="7200901" cy="914400"/>
          </a:xfrm>
          <a:prstGeom prst="roundRect">
            <a:avLst>
              <a:gd name="adj" fmla="val 10417"/>
            </a:avLst>
          </a:prstGeom>
          <a:solidFill>
            <a:srgbClr val="F2F2F2"/>
          </a:solidFill>
          <a:ln/>
        </p:spPr>
      </p:sp>
      <p:sp>
        <p:nvSpPr>
          <p:cNvPr id="54" name="Shape 11"/>
          <p:cNvSpPr/>
          <p:nvPr/>
        </p:nvSpPr>
        <p:spPr>
          <a:xfrm>
            <a:off x="471488" y="2081216"/>
            <a:ext cx="428625" cy="428625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62" name="Text 12"/>
          <p:cNvSpPr/>
          <p:nvPr/>
        </p:nvSpPr>
        <p:spPr>
          <a:xfrm>
            <a:off x="433388" y="2081216"/>
            <a:ext cx="504825" cy="4667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Text 14"/>
          <p:cNvSpPr/>
          <p:nvPr/>
        </p:nvSpPr>
        <p:spPr>
          <a:xfrm>
            <a:off x="1319214" y="3158653"/>
            <a:ext cx="5938202" cy="4191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 декларации 3-НДФЛ: заполняете её в личном кабинете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после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окончания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года и получаете всё одной суммой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1" name="Shape 15"/>
          <p:cNvSpPr/>
          <p:nvPr/>
        </p:nvSpPr>
        <p:spPr>
          <a:xfrm>
            <a:off x="333375" y="3939703"/>
            <a:ext cx="7200901" cy="914400"/>
          </a:xfrm>
          <a:prstGeom prst="roundRect">
            <a:avLst>
              <a:gd name="adj" fmla="val 10417"/>
            </a:avLst>
          </a:prstGeom>
          <a:solidFill>
            <a:srgbClr val="F2F2F2"/>
          </a:solidFill>
          <a:ln/>
        </p:spPr>
      </p:sp>
      <p:sp>
        <p:nvSpPr>
          <p:cNvPr id="73" name="Text 19"/>
          <p:cNvSpPr/>
          <p:nvPr/>
        </p:nvSpPr>
        <p:spPr>
          <a:xfrm>
            <a:off x="1319215" y="4144491"/>
            <a:ext cx="5938201" cy="609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 упрощённом порядке: клиника, вуз, банк или брокер передают данные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сами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вам остаётся подписать заявление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4" name="Shape 20"/>
          <p:cNvSpPr/>
          <p:nvPr/>
        </p:nvSpPr>
        <p:spPr>
          <a:xfrm>
            <a:off x="7724776" y="1844203"/>
            <a:ext cx="4038600" cy="3032760"/>
          </a:xfrm>
          <a:prstGeom prst="roundRect">
            <a:avLst>
              <a:gd name="adj" fmla="val 2513"/>
            </a:avLst>
          </a:prstGeom>
          <a:solidFill>
            <a:srgbClr val="F2F2F2"/>
          </a:solidFill>
          <a:ln/>
        </p:spPr>
      </p:sp>
      <p:sp>
        <p:nvSpPr>
          <p:cNvPr id="117" name="Shape 11"/>
          <p:cNvSpPr/>
          <p:nvPr/>
        </p:nvSpPr>
        <p:spPr>
          <a:xfrm>
            <a:off x="471488" y="4144491"/>
            <a:ext cx="428625" cy="428625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18" name="Text 12"/>
          <p:cNvSpPr/>
          <p:nvPr/>
        </p:nvSpPr>
        <p:spPr>
          <a:xfrm>
            <a:off x="433388" y="4144491"/>
            <a:ext cx="504825" cy="4667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9" name="Shape 11"/>
          <p:cNvSpPr/>
          <p:nvPr/>
        </p:nvSpPr>
        <p:spPr>
          <a:xfrm>
            <a:off x="471488" y="3105630"/>
            <a:ext cx="428625" cy="428625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20" name="Text 12"/>
          <p:cNvSpPr/>
          <p:nvPr/>
        </p:nvSpPr>
        <p:spPr>
          <a:xfrm>
            <a:off x="433388" y="3105630"/>
            <a:ext cx="504825" cy="46672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kumimoji="0" lang="en-US" sz="14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1" name="Shape 29"/>
          <p:cNvSpPr/>
          <p:nvPr/>
        </p:nvSpPr>
        <p:spPr>
          <a:xfrm>
            <a:off x="426508" y="5332975"/>
            <a:ext cx="11430001" cy="742950"/>
          </a:xfrm>
          <a:prstGeom prst="roundRect">
            <a:avLst>
              <a:gd name="adj" fmla="val 10256"/>
            </a:avLst>
          </a:prstGeom>
          <a:solidFill>
            <a:srgbClr val="EF7D00"/>
          </a:solidFill>
          <a:ln/>
        </p:spPr>
      </p:sp>
      <p:sp>
        <p:nvSpPr>
          <p:cNvPr id="122" name="Shape 27"/>
          <p:cNvSpPr/>
          <p:nvPr/>
        </p:nvSpPr>
        <p:spPr>
          <a:xfrm>
            <a:off x="540808" y="5428225"/>
            <a:ext cx="552450" cy="55245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123" name="Text 28"/>
          <p:cNvSpPr/>
          <p:nvPr/>
        </p:nvSpPr>
        <p:spPr>
          <a:xfrm>
            <a:off x="728550" y="5549033"/>
            <a:ext cx="194628" cy="39338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74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4" name="Text 30"/>
          <p:cNvSpPr/>
          <p:nvPr/>
        </p:nvSpPr>
        <p:spPr>
          <a:xfrm>
            <a:off x="1281000" y="5575825"/>
            <a:ext cx="10393893" cy="333216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Начать проще всего в личном кабинете налогоплательщика на nalog.gov.ru или в приложении «Налоги ФЛ»</a:t>
            </a:r>
          </a:p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5" name="Text 8"/>
          <p:cNvSpPr/>
          <p:nvPr/>
        </p:nvSpPr>
        <p:spPr>
          <a:xfrm>
            <a:off x="7994826" y="2110903"/>
            <a:ext cx="3493057" cy="2282441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Нюансы: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Документы и чеки лучше собирать сразу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Декларацию проверяют до трёх месяцев, деньги приходят в течение месяца после проверки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Заявить вычет можно за три предыдущих года: в 2026 году – за 2023, 2024 и 2025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96580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17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Что важно запомнить про налоговый вычет?</a:t>
            </a:r>
          </a:p>
        </p:txBody>
      </p:sp>
      <p:pic>
        <p:nvPicPr>
          <p:cNvPr id="23" name="Google Shape;1623;p39">
            <a:extLst>
              <a:ext uri="{FF2B5EF4-FFF2-40B4-BE49-F238E27FC236}">
                <a16:creationId xmlns:a16="http://schemas.microsoft.com/office/drawing/2014/main" id="{C412474C-7A88-8838-F563-8B9763ABA8F0}"/>
              </a:ext>
            </a:extLst>
          </p:cNvPr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 flipV="1">
            <a:off x="7800719" y="4039132"/>
            <a:ext cx="4090968" cy="1966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Google Shape;1623;p39">
            <a:extLst>
              <a:ext uri="{FF2B5EF4-FFF2-40B4-BE49-F238E27FC236}">
                <a16:creationId xmlns:a16="http://schemas.microsoft.com/office/drawing/2014/main" id="{BF09AB1C-8BEB-B6BF-1128-3097238D95D9}"/>
              </a:ext>
            </a:extLst>
          </p:cNvPr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>
            <a:off x="7798662" y="1591160"/>
            <a:ext cx="3295839" cy="22762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Google Shape;1623;p39">
            <a:extLst>
              <a:ext uri="{FF2B5EF4-FFF2-40B4-BE49-F238E27FC236}">
                <a16:creationId xmlns:a16="http://schemas.microsoft.com/office/drawing/2014/main" id="{2C02DC55-AD23-B3B7-10C1-8FA7B7E96682}"/>
              </a:ext>
            </a:extLst>
          </p:cNvPr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 flipH="1" flipV="1">
            <a:off x="122217" y="3968314"/>
            <a:ext cx="4166387" cy="2090741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Google Shape;1623;p39"/>
          <p:cNvPicPr/>
          <p:nvPr/>
        </p:nvPicPr>
        <p:blipFill>
          <a:blip r:embed="rId3">
            <a:alphaModFix/>
          </a:blip>
          <a:srcRect l="62190" b="54457"/>
          <a:stretch>
            <a:fillRect/>
          </a:stretch>
        </p:blipFill>
        <p:spPr bwMode="auto">
          <a:xfrm flipH="1">
            <a:off x="383117" y="1834715"/>
            <a:ext cx="3905487" cy="192262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" name="Google Shape;1624;p39"/>
          <p:cNvPicPr/>
          <p:nvPr/>
        </p:nvPicPr>
        <p:blipFill>
          <a:blip r:embed="rId4">
            <a:alphaModFix/>
          </a:blip>
          <a:srcRect b="8170"/>
          <a:stretch/>
        </p:blipFill>
        <p:spPr bwMode="auto">
          <a:xfrm flipH="1">
            <a:off x="3714044" y="1779891"/>
            <a:ext cx="4278883" cy="4608623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1627;p39"/>
          <p:cNvSpPr txBox="1"/>
          <p:nvPr/>
        </p:nvSpPr>
        <p:spPr bwMode="auto">
          <a:xfrm>
            <a:off x="696408" y="2139924"/>
            <a:ext cx="3156816" cy="12460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8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Вычет – это возврат НДФЛ. Нет налога, нет и вычета</a:t>
            </a:r>
            <a:endParaRPr kumimoji="0" sz="186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29" name="Google Shape;1628;p39"/>
          <p:cNvSpPr txBox="1"/>
          <p:nvPr/>
        </p:nvSpPr>
        <p:spPr bwMode="auto">
          <a:xfrm>
            <a:off x="8147331" y="1793173"/>
            <a:ext cx="2598499" cy="22459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8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В запасе есть 3 года</a:t>
            </a:r>
            <a:r>
              <a:rPr kumimoji="0" lang="ru-RU" sz="1867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: в </a:t>
            </a: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2026 году можно заявить расходы 2023, 2024 и 2025 годов</a:t>
            </a:r>
          </a:p>
          <a:p>
            <a:pPr marL="0" marR="0" lvl="0" indent="0" algn="ctr" defTabSz="914400" rtl="0" eaLnBrk="1" fontAlgn="auto" latinLnBrk="0" hangingPunct="1">
              <a:lnSpc>
                <a:spcPct val="1158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None/>
              <a:tabLst/>
              <a:defRPr/>
            </a:pPr>
            <a:endParaRPr kumimoji="0" sz="1867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1" name="Google Shape;1630;p39"/>
          <p:cNvSpPr txBox="1"/>
          <p:nvPr/>
        </p:nvSpPr>
        <p:spPr bwMode="auto">
          <a:xfrm>
            <a:off x="8253209" y="4181692"/>
            <a:ext cx="3244440" cy="2476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833"/>
              </a:lnSpc>
              <a:spcBef>
                <a:spcPts val="1067"/>
              </a:spcBef>
              <a:spcAft>
                <a:spcPts val="1067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Посредники не нужны: всё оформляется бесплатно в личном кабинете на nalog.gov.ru</a:t>
            </a:r>
          </a:p>
          <a:p>
            <a:pPr marL="0" marR="0" lvl="0" indent="0" algn="ctr" defTabSz="914400" rtl="0" eaLnBrk="1" fontAlgn="auto" latinLnBrk="0" hangingPunct="1">
              <a:lnSpc>
                <a:spcPct val="115833"/>
              </a:lnSpc>
              <a:spcBef>
                <a:spcPts val="1067"/>
              </a:spcBef>
              <a:spcAft>
                <a:spcPts val="1067"/>
              </a:spcAft>
              <a:buClrTx/>
              <a:buSzTx/>
              <a:buFontTx/>
              <a:buNone/>
              <a:tabLst/>
              <a:defRPr/>
            </a:pPr>
            <a:endParaRPr kumimoji="0" sz="1867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</a:endParaRPr>
          </a:p>
        </p:txBody>
      </p:sp>
      <p:sp>
        <p:nvSpPr>
          <p:cNvPr id="32" name="Google Shape;1629;p39"/>
          <p:cNvSpPr txBox="1"/>
          <p:nvPr/>
        </p:nvSpPr>
        <p:spPr bwMode="auto">
          <a:xfrm>
            <a:off x="517236" y="4335543"/>
            <a:ext cx="3196809" cy="15793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158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Вычеты складываются:: лечение, учёба, квартира, ИИС и ПДС – </a:t>
            </a:r>
          </a:p>
          <a:p>
            <a:pPr marL="0" marR="0" lvl="0" indent="0" algn="ctr" defTabSz="914400" rtl="0" eaLnBrk="1" fontAlgn="auto" latinLnBrk="0" hangingPunct="1">
              <a:lnSpc>
                <a:spcPct val="115833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Tx/>
              <a:buNone/>
              <a:tabLst/>
              <a:defRPr/>
            </a:pPr>
            <a:r>
              <a:rPr kumimoji="0" lang="ru-RU" sz="1867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</a:rPr>
              <a:t>в одной декларации </a:t>
            </a:r>
            <a:endParaRPr kumimoji="0" sz="1867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37944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5" name="Google Shape;1635;p40"/>
          <p:cNvSpPr/>
          <p:nvPr/>
        </p:nvSpPr>
        <p:spPr>
          <a:xfrm>
            <a:off x="1" y="2191251"/>
            <a:ext cx="12192000" cy="4122758"/>
          </a:xfrm>
          <a:prstGeom prst="rect">
            <a:avLst/>
          </a:prstGeom>
          <a:solidFill>
            <a:srgbClr val="EB7B00"/>
          </a:solidFill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Tx/>
              <a:buNone/>
              <a:tabLst/>
              <a:defRPr/>
            </a:pPr>
            <a:endParaRPr kumimoji="0" sz="4267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1636" name="Google Shape;1636;p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816643" y="3950334"/>
            <a:ext cx="1859519" cy="185951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7" name="Google Shape;1637;p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6818576" y="3951058"/>
            <a:ext cx="1866229" cy="1866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8" name="Google Shape;1638;p4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38735" y="3951058"/>
            <a:ext cx="1866229" cy="186622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9" name="Google Shape;1639;p4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10484402" y="3465725"/>
            <a:ext cx="453911" cy="26982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0" name="Google Shape;1640;p40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7489520" y="3394936"/>
            <a:ext cx="374401" cy="31104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41" name="Google Shape;1641;p40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312857" y="3345423"/>
            <a:ext cx="374403" cy="396821"/>
          </a:xfrm>
          <a:prstGeom prst="rect">
            <a:avLst/>
          </a:prstGeom>
          <a:noFill/>
          <a:ln>
            <a:noFill/>
          </a:ln>
        </p:spPr>
      </p:pic>
      <p:sp>
        <p:nvSpPr>
          <p:cNvPr id="1642" name="Google Shape;1642;p40"/>
          <p:cNvSpPr txBox="1"/>
          <p:nvPr/>
        </p:nvSpPr>
        <p:spPr>
          <a:xfrm>
            <a:off x="759518" y="1004453"/>
            <a:ext cx="10437679" cy="121961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Tx/>
              <a:buNone/>
              <a:tabLst/>
              <a:defRPr/>
            </a:pPr>
            <a:r>
              <a:rPr kumimoji="0" lang="ru-RU" sz="3733" b="1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Больше полезной информации </a:t>
            </a:r>
            <a:endParaRPr kumimoji="0" sz="3733" b="0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defTabSz="121917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Tx/>
              <a:buNone/>
              <a:tabLst/>
              <a:defRPr/>
            </a:pPr>
            <a:r>
              <a:rPr kumimoji="0" lang="ru-RU" sz="3733" b="1" i="0" u="none" strike="noStrike" kern="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можно найти</a:t>
            </a:r>
            <a:endParaRPr kumimoji="0" sz="3733" b="1" i="0" u="none" strike="noStrike" kern="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3" name="Google Shape;1643;p40"/>
          <p:cNvSpPr txBox="1"/>
          <p:nvPr/>
        </p:nvSpPr>
        <p:spPr>
          <a:xfrm>
            <a:off x="2722124" y="2191251"/>
            <a:ext cx="6512467" cy="95765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7733" tIns="67733" rIns="67733" bIns="67733" anchor="ctr" anchorCtr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Tx/>
              <a:buNone/>
              <a:tabLst/>
              <a:defRPr/>
            </a:pPr>
            <a:r>
              <a:rPr kumimoji="0" lang="ru-RU" sz="26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на портале моифинансы.рф </a:t>
            </a:r>
            <a:br>
              <a:rPr kumimoji="0" lang="ru-RU" sz="26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</a:br>
            <a:r>
              <a:rPr kumimoji="0" lang="ru-RU" sz="26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и в социальных сетях</a:t>
            </a: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44" name="Google Shape;1644;p40"/>
          <p:cNvSpPr txBox="1">
            <a:spLocks noGrp="1"/>
          </p:cNvSpPr>
          <p:nvPr>
            <p:ph type="sldNum" idx="12"/>
          </p:nvPr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 typeface="Helvetica Neue Light"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 typeface="Helvetica Neue Light"/>
                <a:buNone/>
                <a:tabLst/>
                <a:defRPr/>
              </a:pPr>
              <a:t>18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D89693F-7B27-C21F-8AE3-CB1C7149EC8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49737" y="3768058"/>
            <a:ext cx="2224068" cy="222406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76B4EF-8E57-AD1B-D4FB-7906F07DDE9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486735" y="3318581"/>
            <a:ext cx="398652" cy="3986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98247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3"/>
          <p:cNvSpPr txBox="1"/>
          <p:nvPr/>
        </p:nvSpPr>
        <p:spPr>
          <a:xfrm>
            <a:off x="760521" y="5271798"/>
            <a:ext cx="3823792" cy="10538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spAutoFit/>
          </a:bodyPr>
          <a:lstStyle/>
          <a:p>
            <a:pPr marL="245527" marR="0" lvl="0" indent="0" algn="l" defTabSz="1219170" rtl="0" eaLnBrk="1" fontAlgn="auto" latinLnBrk="0" hangingPunct="1">
              <a:lnSpc>
                <a:spcPct val="115833"/>
              </a:lnSpc>
              <a:spcBef>
                <a:spcPts val="1067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r>
              <a:rPr kumimoji="0" lang="ru-RU" sz="1867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Поддержка пенсионной системы</a:t>
            </a:r>
            <a:endParaRPr kumimoji="0" sz="1867" b="1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2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" name="Shape 7"/>
          <p:cNvSpPr/>
          <p:nvPr/>
        </p:nvSpPr>
        <p:spPr>
          <a:xfrm>
            <a:off x="378884" y="1990847"/>
            <a:ext cx="4517207" cy="3113988"/>
          </a:xfrm>
          <a:prstGeom prst="roundRect">
            <a:avLst>
              <a:gd name="adj" fmla="val 3448"/>
            </a:avLst>
          </a:prstGeom>
          <a:solidFill>
            <a:srgbClr val="F2F2F2"/>
          </a:solidFill>
          <a:ln/>
        </p:spPr>
      </p:sp>
      <p:sp>
        <p:nvSpPr>
          <p:cNvPr id="38" name="Text 8"/>
          <p:cNvSpPr/>
          <p:nvPr/>
        </p:nvSpPr>
        <p:spPr>
          <a:xfrm>
            <a:off x="776870" y="2652258"/>
            <a:ext cx="3679384" cy="17051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Налоговый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это сумма, которая уменьшает налоговую базу по налогу на доходы физических лиц.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Если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налог с этой суммы уже удержан, его возвращают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из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бюджета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Text 9"/>
          <p:cNvSpPr/>
          <p:nvPr/>
        </p:nvSpPr>
        <p:spPr>
          <a:xfrm>
            <a:off x="940859" y="4499014"/>
            <a:ext cx="4664080" cy="2362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5E5E5E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Глава 23 Налогового кодекса РФ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Shape 18"/>
          <p:cNvSpPr/>
          <p:nvPr/>
        </p:nvSpPr>
        <p:spPr>
          <a:xfrm>
            <a:off x="378883" y="5446203"/>
            <a:ext cx="11430001" cy="742950"/>
          </a:xfrm>
          <a:prstGeom prst="roundRect">
            <a:avLst>
              <a:gd name="adj" fmla="val 10256"/>
            </a:avLst>
          </a:prstGeom>
          <a:solidFill>
            <a:srgbClr val="EF7D00"/>
          </a:solidFill>
          <a:ln/>
        </p:spPr>
      </p:sp>
      <p:sp>
        <p:nvSpPr>
          <p:cNvPr id="41" name="Text 19"/>
          <p:cNvSpPr/>
          <p:nvPr/>
        </p:nvSpPr>
        <p:spPr>
          <a:xfrm>
            <a:off x="1322497" y="5608565"/>
            <a:ext cx="10109236" cy="3535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 не является выплатой из бюджета: возвращается ранее удержанный НДФЛ,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не более суммы, удержанной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Shape 16"/>
          <p:cNvSpPr/>
          <p:nvPr/>
        </p:nvSpPr>
        <p:spPr>
          <a:xfrm>
            <a:off x="559858" y="5543890"/>
            <a:ext cx="552450" cy="55245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43" name="Text 17"/>
          <p:cNvSpPr/>
          <p:nvPr/>
        </p:nvSpPr>
        <p:spPr>
          <a:xfrm>
            <a:off x="746231" y="5652080"/>
            <a:ext cx="194628" cy="39338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74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44" name="Image 1" descr="preencoded.png"/>
          <p:cNvPicPr>
            <a:picLocks noChangeAspect="1"/>
          </p:cNvPicPr>
          <p:nvPr/>
        </p:nvPicPr>
        <p:blipFill>
          <a:blip r:embed="rId3"/>
          <a:srcRect t="-14931" b="-14931"/>
          <a:stretch/>
        </p:blipFill>
        <p:spPr>
          <a:xfrm>
            <a:off x="8996428" y="1298766"/>
            <a:ext cx="3254415" cy="4226219"/>
          </a:xfrm>
          <a:prstGeom prst="rect">
            <a:avLst/>
          </a:prstGeom>
        </p:spPr>
      </p:pic>
      <p:sp>
        <p:nvSpPr>
          <p:cNvPr id="45" name="Shape 7"/>
          <p:cNvSpPr/>
          <p:nvPr/>
        </p:nvSpPr>
        <p:spPr>
          <a:xfrm>
            <a:off x="5294077" y="1990847"/>
            <a:ext cx="3883360" cy="3113987"/>
          </a:xfrm>
          <a:prstGeom prst="roundRect">
            <a:avLst>
              <a:gd name="adj" fmla="val 3448"/>
            </a:avLst>
          </a:prstGeom>
          <a:solidFill>
            <a:srgbClr val="F2F2F2"/>
          </a:solidFill>
          <a:ln/>
        </p:spPr>
      </p:sp>
      <p:sp>
        <p:nvSpPr>
          <p:cNvPr id="15" name="Text 8"/>
          <p:cNvSpPr/>
          <p:nvPr/>
        </p:nvSpPr>
        <p:spPr>
          <a:xfrm>
            <a:off x="5668393" y="2630531"/>
            <a:ext cx="3166144" cy="170519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Оклад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Татьяны 70 000 ₽ в месяц. Каждый месяц работодатель удерживает 13 % – 9 100 ₽ налога, за год 109 200 ₽. 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Если 100 000 ₽ из годового дохода государство разрешит не облагать налогом, на счёт вернётся 13 000 ₽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6" name="Text 4"/>
          <p:cNvSpPr/>
          <p:nvPr/>
        </p:nvSpPr>
        <p:spPr>
          <a:xfrm>
            <a:off x="378883" y="1109201"/>
            <a:ext cx="10089833" cy="51204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Что такое налоговый вычет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67347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3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" name="Shape 5"/>
          <p:cNvSpPr/>
          <p:nvPr/>
        </p:nvSpPr>
        <p:spPr>
          <a:xfrm>
            <a:off x="381000" y="1771650"/>
            <a:ext cx="5619751" cy="552450"/>
          </a:xfrm>
          <a:prstGeom prst="roundRect">
            <a:avLst>
              <a:gd name="adj" fmla="val 13793"/>
            </a:avLst>
          </a:prstGeom>
          <a:solidFill>
            <a:srgbClr val="EF7D00"/>
          </a:solidFill>
          <a:ln/>
        </p:spPr>
      </p:sp>
      <p:sp>
        <p:nvSpPr>
          <p:cNvPr id="17" name="Text 6"/>
          <p:cNvSpPr/>
          <p:nvPr/>
        </p:nvSpPr>
        <p:spPr>
          <a:xfrm>
            <a:off x="723900" y="1885950"/>
            <a:ext cx="4964519" cy="3619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Может тот, кто </a:t>
            </a:r>
            <a:r>
              <a:rPr kumimoji="0" lang="en-US" sz="1598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платит</a:t>
            </a:r>
            <a:r>
              <a:rPr kumimoji="0" lang="en-US" sz="15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НДФЛ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Shape 7"/>
          <p:cNvSpPr/>
          <p:nvPr/>
        </p:nvSpPr>
        <p:spPr>
          <a:xfrm>
            <a:off x="381000" y="2457450"/>
            <a:ext cx="5619751" cy="3806190"/>
          </a:xfrm>
          <a:prstGeom prst="roundRect">
            <a:avLst>
              <a:gd name="adj" fmla="val 2381"/>
            </a:avLst>
          </a:prstGeom>
          <a:solidFill>
            <a:srgbClr val="F2F2F2"/>
          </a:solidFill>
          <a:ln/>
        </p:spPr>
      </p:sp>
      <p:sp>
        <p:nvSpPr>
          <p:cNvPr id="19" name="Text 8"/>
          <p:cNvSpPr/>
          <p:nvPr/>
        </p:nvSpPr>
        <p:spPr>
          <a:xfrm>
            <a:off x="776869" y="2652258"/>
            <a:ext cx="4911550" cy="309322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Наёмный работник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 трудовому договору: налог удерживает работодатель с каждой зарплаты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Тот, кто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сдаёт квартиру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и платит налог с арендной платы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Работающий пенсионер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: пенсия налогом не облагается, но с зарплаты НДФЛ удерживают, значит, вычет положен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Предприниматель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на общей системе налогообложения, который платит НДФЛ со своего дохода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Shape 16"/>
          <p:cNvSpPr/>
          <p:nvPr/>
        </p:nvSpPr>
        <p:spPr>
          <a:xfrm>
            <a:off x="6191251" y="1771650"/>
            <a:ext cx="5619751" cy="552450"/>
          </a:xfrm>
          <a:prstGeom prst="roundRect">
            <a:avLst>
              <a:gd name="adj" fmla="val 13793"/>
            </a:avLst>
          </a:prstGeom>
          <a:solidFill>
            <a:srgbClr val="F2F2F2"/>
          </a:solidFill>
          <a:ln/>
        </p:spPr>
      </p:sp>
      <p:sp>
        <p:nvSpPr>
          <p:cNvPr id="21" name="Text 17"/>
          <p:cNvSpPr/>
          <p:nvPr/>
        </p:nvSpPr>
        <p:spPr>
          <a:xfrm>
            <a:off x="6534152" y="1885950"/>
            <a:ext cx="4868368" cy="43815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Не</a:t>
            </a:r>
            <a:r>
              <a:rPr kumimoji="0" lang="en-US" sz="15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может</a:t>
            </a:r>
            <a:r>
              <a:rPr kumimoji="0" lang="ru-RU" sz="15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кто </a:t>
            </a:r>
            <a:r>
              <a:rPr kumimoji="0" lang="en-US" sz="15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НДФЛ </a:t>
            </a:r>
            <a:r>
              <a:rPr kumimoji="0" lang="en-US" sz="1598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не</a:t>
            </a:r>
            <a:r>
              <a:rPr kumimoji="0" lang="ru-RU" sz="15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платит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2" name="Shape 18"/>
          <p:cNvSpPr/>
          <p:nvPr/>
        </p:nvSpPr>
        <p:spPr>
          <a:xfrm>
            <a:off x="6191251" y="2457450"/>
            <a:ext cx="5619751" cy="3806190"/>
          </a:xfrm>
          <a:prstGeom prst="roundRect">
            <a:avLst>
              <a:gd name="adj" fmla="val 2381"/>
            </a:avLst>
          </a:prstGeom>
          <a:solidFill>
            <a:srgbClr val="F2F2F2"/>
          </a:solidFill>
          <a:ln/>
        </p:spPr>
      </p:sp>
      <p:sp>
        <p:nvSpPr>
          <p:cNvPr id="31" name="Text 8"/>
          <p:cNvSpPr/>
          <p:nvPr/>
        </p:nvSpPr>
        <p:spPr>
          <a:xfrm>
            <a:off x="6687879" y="2652258"/>
            <a:ext cx="4757823" cy="309322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Неработающий пенсионер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Студент без работы, только получающий стипендию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Безработный на пособии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Родитель в декрете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Самозанятый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платит налог на профессиональный доход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Тот, кому платят зарплату «в конверте»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§"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Кто может получить налоговый вычет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99018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4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Типы налоговых вычетов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Shape 2"/>
          <p:cNvSpPr/>
          <p:nvPr/>
        </p:nvSpPr>
        <p:spPr>
          <a:xfrm>
            <a:off x="333375" y="6400801"/>
            <a:ext cx="11430001" cy="9525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13" name="Shape 5"/>
          <p:cNvSpPr/>
          <p:nvPr/>
        </p:nvSpPr>
        <p:spPr>
          <a:xfrm>
            <a:off x="381000" y="1713219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14" name="Text 6"/>
          <p:cNvSpPr/>
          <p:nvPr/>
        </p:nvSpPr>
        <p:spPr>
          <a:xfrm>
            <a:off x="533400" y="1827519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Стандартный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Shape 7"/>
          <p:cNvSpPr/>
          <p:nvPr/>
        </p:nvSpPr>
        <p:spPr>
          <a:xfrm>
            <a:off x="381000" y="2265669"/>
            <a:ext cx="3714750" cy="1066800"/>
          </a:xfrm>
          <a:prstGeom prst="roundRect">
            <a:avLst>
              <a:gd name="adj" fmla="val 7143"/>
            </a:avLst>
          </a:prstGeom>
          <a:solidFill>
            <a:srgbClr val="F2F2F2"/>
          </a:solidFill>
          <a:ln/>
        </p:spPr>
      </p:sp>
      <p:sp>
        <p:nvSpPr>
          <p:cNvPr id="23" name="Text 8"/>
          <p:cNvSpPr/>
          <p:nvPr/>
        </p:nvSpPr>
        <p:spPr>
          <a:xfrm>
            <a:off x="533400" y="2402829"/>
            <a:ext cx="3512249" cy="83058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 на детей и на льготные категории граждан. Работодатель каждый месяц удерживает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меньше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налога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Shape 9"/>
          <p:cNvSpPr/>
          <p:nvPr/>
        </p:nvSpPr>
        <p:spPr>
          <a:xfrm>
            <a:off x="4238625" y="1713219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25" name="Text 10"/>
          <p:cNvSpPr/>
          <p:nvPr/>
        </p:nvSpPr>
        <p:spPr>
          <a:xfrm>
            <a:off x="4391025" y="1827519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Социальный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Shape 11"/>
          <p:cNvSpPr/>
          <p:nvPr/>
        </p:nvSpPr>
        <p:spPr>
          <a:xfrm>
            <a:off x="4238625" y="2265669"/>
            <a:ext cx="3714750" cy="1066800"/>
          </a:xfrm>
          <a:prstGeom prst="roundRect">
            <a:avLst>
              <a:gd name="adj" fmla="val 7143"/>
            </a:avLst>
          </a:prstGeom>
          <a:solidFill>
            <a:srgbClr val="F2F2F2"/>
          </a:solidFill>
          <a:ln/>
        </p:spPr>
      </p:sp>
      <p:sp>
        <p:nvSpPr>
          <p:cNvPr id="27" name="Text 12"/>
          <p:cNvSpPr/>
          <p:nvPr/>
        </p:nvSpPr>
        <p:spPr>
          <a:xfrm>
            <a:off x="4391025" y="2407172"/>
            <a:ext cx="3512249" cy="6324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Лечение и лекарства, обучение своё и детей, спорт и фитнес, взносы в НПФ и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добровольное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страхование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жизни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Shape 13"/>
          <p:cNvSpPr/>
          <p:nvPr/>
        </p:nvSpPr>
        <p:spPr>
          <a:xfrm>
            <a:off x="8096251" y="1713219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29" name="Text 14"/>
          <p:cNvSpPr/>
          <p:nvPr/>
        </p:nvSpPr>
        <p:spPr>
          <a:xfrm>
            <a:off x="8248651" y="1827519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Имущественный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Shape 15"/>
          <p:cNvSpPr/>
          <p:nvPr/>
        </p:nvSpPr>
        <p:spPr>
          <a:xfrm>
            <a:off x="8096251" y="2265669"/>
            <a:ext cx="3714750" cy="1066800"/>
          </a:xfrm>
          <a:prstGeom prst="roundRect">
            <a:avLst>
              <a:gd name="adj" fmla="val 7143"/>
            </a:avLst>
          </a:prstGeom>
          <a:solidFill>
            <a:srgbClr val="F2F2F2"/>
          </a:solidFill>
          <a:ln/>
        </p:spPr>
      </p:sp>
      <p:sp>
        <p:nvSpPr>
          <p:cNvPr id="32" name="Text 16"/>
          <p:cNvSpPr/>
          <p:nvPr/>
        </p:nvSpPr>
        <p:spPr>
          <a:xfrm>
            <a:off x="8248651" y="2399019"/>
            <a:ext cx="3512249" cy="6324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Покупка или строительство жилья и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отдельно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 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проценты, уплаченные банку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ипотеке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Shape 17"/>
          <p:cNvSpPr/>
          <p:nvPr/>
        </p:nvSpPr>
        <p:spPr>
          <a:xfrm>
            <a:off x="2167272" y="3465819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34" name="Text 18"/>
          <p:cNvSpPr/>
          <p:nvPr/>
        </p:nvSpPr>
        <p:spPr>
          <a:xfrm>
            <a:off x="2319672" y="3580119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Инвестиционный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Shape 19"/>
          <p:cNvSpPr/>
          <p:nvPr/>
        </p:nvSpPr>
        <p:spPr>
          <a:xfrm>
            <a:off x="2167272" y="4018269"/>
            <a:ext cx="3714750" cy="1066800"/>
          </a:xfrm>
          <a:prstGeom prst="roundRect">
            <a:avLst>
              <a:gd name="adj" fmla="val 7143"/>
            </a:avLst>
          </a:prstGeom>
          <a:solidFill>
            <a:srgbClr val="F2F2F2"/>
          </a:solidFill>
          <a:ln/>
        </p:spPr>
      </p:sp>
      <p:sp>
        <p:nvSpPr>
          <p:cNvPr id="37" name="Text 20"/>
          <p:cNvSpPr/>
          <p:nvPr/>
        </p:nvSpPr>
        <p:spPr>
          <a:xfrm>
            <a:off x="2319672" y="4171501"/>
            <a:ext cx="3521393" cy="6324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Взносы на индивидуальный инвестиционный счёт и в программу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долгосрочных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сбережений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8" name="Shape 21"/>
          <p:cNvSpPr/>
          <p:nvPr/>
        </p:nvSpPr>
        <p:spPr>
          <a:xfrm>
            <a:off x="6024897" y="3465819"/>
            <a:ext cx="3714750" cy="419100"/>
          </a:xfrm>
          <a:prstGeom prst="roundRect">
            <a:avLst>
              <a:gd name="adj" fmla="val 18182"/>
            </a:avLst>
          </a:prstGeom>
          <a:solidFill>
            <a:srgbClr val="EF7D00"/>
          </a:solidFill>
          <a:ln/>
        </p:spPr>
      </p:sp>
      <p:sp>
        <p:nvSpPr>
          <p:cNvPr id="39" name="Text 22"/>
          <p:cNvSpPr/>
          <p:nvPr/>
        </p:nvSpPr>
        <p:spPr>
          <a:xfrm>
            <a:off x="6177297" y="3580119"/>
            <a:ext cx="3521393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441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Профессиональный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0" name="Shape 23"/>
          <p:cNvSpPr/>
          <p:nvPr/>
        </p:nvSpPr>
        <p:spPr>
          <a:xfrm>
            <a:off x="6024897" y="4018269"/>
            <a:ext cx="3714750" cy="1066800"/>
          </a:xfrm>
          <a:prstGeom prst="roundRect">
            <a:avLst>
              <a:gd name="adj" fmla="val 7143"/>
            </a:avLst>
          </a:prstGeom>
          <a:solidFill>
            <a:srgbClr val="F2F2F2"/>
          </a:solidFill>
          <a:ln/>
        </p:spPr>
      </p:sp>
      <p:sp>
        <p:nvSpPr>
          <p:cNvPr id="41" name="Text 24"/>
          <p:cNvSpPr/>
          <p:nvPr/>
        </p:nvSpPr>
        <p:spPr>
          <a:xfrm>
            <a:off x="6197250" y="4254711"/>
            <a:ext cx="3512249" cy="63246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Для работающих по договорам подряда, частной практики и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авторских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гонораров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2" name="Shape 25"/>
          <p:cNvSpPr/>
          <p:nvPr/>
        </p:nvSpPr>
        <p:spPr>
          <a:xfrm>
            <a:off x="381000" y="5256962"/>
            <a:ext cx="11430001" cy="1103516"/>
          </a:xfrm>
          <a:prstGeom prst="roundRect">
            <a:avLst>
              <a:gd name="adj" fmla="val 5981"/>
            </a:avLst>
          </a:prstGeom>
          <a:solidFill>
            <a:srgbClr val="EF7D00"/>
          </a:solidFill>
          <a:ln/>
        </p:spPr>
      </p:sp>
      <p:sp>
        <p:nvSpPr>
          <p:cNvPr id="43" name="Text 26"/>
          <p:cNvSpPr/>
          <p:nvPr/>
        </p:nvSpPr>
        <p:spPr>
          <a:xfrm>
            <a:off x="688992" y="5381206"/>
            <a:ext cx="3335655" cy="85502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535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Вычеты совмещаются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Text 27"/>
          <p:cNvSpPr/>
          <p:nvPr/>
        </p:nvSpPr>
        <p:spPr>
          <a:xfrm>
            <a:off x="3625702" y="5503761"/>
            <a:ext cx="8140341" cy="73247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 один налоговый период допускается одновременное заявление вычетов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разных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видов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Общий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предел один —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сумма НДФЛ, удержанная за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этот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86406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29"/>
          <p:cNvSpPr/>
          <p:nvPr/>
        </p:nvSpPr>
        <p:spPr>
          <a:xfrm>
            <a:off x="426508" y="5417938"/>
            <a:ext cx="11430001" cy="742950"/>
          </a:xfrm>
          <a:prstGeom prst="roundRect">
            <a:avLst>
              <a:gd name="adj" fmla="val 10256"/>
            </a:avLst>
          </a:prstGeom>
          <a:solidFill>
            <a:srgbClr val="EF7D00"/>
          </a:solidFill>
          <a:ln/>
        </p:spPr>
      </p:sp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5</a:t>
            </a:fld>
            <a:endParaRPr kumimoji="0" sz="1133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4" name="Text 5"/>
          <p:cNvSpPr/>
          <p:nvPr/>
        </p:nvSpPr>
        <p:spPr>
          <a:xfrm>
            <a:off x="426508" y="1750275"/>
            <a:ext cx="11576686" cy="50101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 2025 года налог считается по прогрессивной шкале из пяти ступеней. </a:t>
            </a: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Повышенная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ставка применяется только к части дохода,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превысившей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порог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5" name="Shape 6"/>
          <p:cNvSpPr/>
          <p:nvPr/>
        </p:nvSpPr>
        <p:spPr>
          <a:xfrm>
            <a:off x="571500" y="4382770"/>
            <a:ext cx="2209800" cy="4064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76" name="Shape 7"/>
          <p:cNvSpPr/>
          <p:nvPr/>
        </p:nvSpPr>
        <p:spPr>
          <a:xfrm>
            <a:off x="571500" y="4382770"/>
            <a:ext cx="10160" cy="628650"/>
          </a:xfrm>
          <a:prstGeom prst="rect">
            <a:avLst/>
          </a:prstGeom>
          <a:solidFill>
            <a:srgbClr val="D5D5D5"/>
          </a:solidFill>
          <a:ln/>
        </p:spPr>
      </p:sp>
      <p:sp>
        <p:nvSpPr>
          <p:cNvPr id="77" name="Text 8"/>
          <p:cNvSpPr/>
          <p:nvPr/>
        </p:nvSpPr>
        <p:spPr>
          <a:xfrm>
            <a:off x="715010" y="4004310"/>
            <a:ext cx="885825" cy="444500"/>
          </a:xfrm>
          <a:prstGeom prst="rect">
            <a:avLst/>
          </a:prstGeom>
          <a:noFill/>
          <a:ln/>
        </p:spPr>
        <p:txBody>
          <a:bodyPr wrap="non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13 %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8" name="Text 9"/>
          <p:cNvSpPr/>
          <p:nvPr/>
        </p:nvSpPr>
        <p:spPr>
          <a:xfrm>
            <a:off x="715010" y="4537710"/>
            <a:ext cx="203835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 до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2,4 млн ₽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9" name="Shape 10"/>
          <p:cNvSpPr/>
          <p:nvPr/>
        </p:nvSpPr>
        <p:spPr>
          <a:xfrm>
            <a:off x="2781300" y="3944620"/>
            <a:ext cx="2209800" cy="4064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80" name="Shape 11"/>
          <p:cNvSpPr/>
          <p:nvPr/>
        </p:nvSpPr>
        <p:spPr>
          <a:xfrm>
            <a:off x="2781300" y="3944620"/>
            <a:ext cx="10160" cy="1066800"/>
          </a:xfrm>
          <a:prstGeom prst="rect">
            <a:avLst/>
          </a:prstGeom>
          <a:solidFill>
            <a:srgbClr val="D5D5D5"/>
          </a:solidFill>
          <a:ln/>
        </p:spPr>
      </p:sp>
      <p:sp>
        <p:nvSpPr>
          <p:cNvPr id="81" name="Text 12"/>
          <p:cNvSpPr/>
          <p:nvPr/>
        </p:nvSpPr>
        <p:spPr>
          <a:xfrm>
            <a:off x="2924810" y="3566160"/>
            <a:ext cx="885825" cy="444500"/>
          </a:xfrm>
          <a:prstGeom prst="rect">
            <a:avLst/>
          </a:prstGeom>
          <a:noFill/>
          <a:ln/>
        </p:spPr>
        <p:txBody>
          <a:bodyPr wrap="non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15 %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2" name="Text 13"/>
          <p:cNvSpPr/>
          <p:nvPr/>
        </p:nvSpPr>
        <p:spPr>
          <a:xfrm>
            <a:off x="2924810" y="4099560"/>
            <a:ext cx="203835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часть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дохода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2,4 —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 млн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3" name="Shape 14"/>
          <p:cNvSpPr/>
          <p:nvPr/>
        </p:nvSpPr>
        <p:spPr>
          <a:xfrm>
            <a:off x="4991100" y="3506470"/>
            <a:ext cx="2209800" cy="4064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84" name="Shape 15"/>
          <p:cNvSpPr/>
          <p:nvPr/>
        </p:nvSpPr>
        <p:spPr>
          <a:xfrm>
            <a:off x="4991100" y="3506470"/>
            <a:ext cx="10160" cy="1504950"/>
          </a:xfrm>
          <a:prstGeom prst="rect">
            <a:avLst/>
          </a:prstGeom>
          <a:solidFill>
            <a:srgbClr val="D5D5D5"/>
          </a:solidFill>
          <a:ln/>
        </p:spPr>
      </p:sp>
      <p:sp>
        <p:nvSpPr>
          <p:cNvPr id="85" name="Text 16"/>
          <p:cNvSpPr/>
          <p:nvPr/>
        </p:nvSpPr>
        <p:spPr>
          <a:xfrm>
            <a:off x="5134610" y="3128010"/>
            <a:ext cx="885825" cy="444500"/>
          </a:xfrm>
          <a:prstGeom prst="rect">
            <a:avLst/>
          </a:prstGeom>
          <a:noFill/>
          <a:ln/>
        </p:spPr>
        <p:txBody>
          <a:bodyPr wrap="non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18 %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6" name="Text 17"/>
          <p:cNvSpPr/>
          <p:nvPr/>
        </p:nvSpPr>
        <p:spPr>
          <a:xfrm>
            <a:off x="5134610" y="3661410"/>
            <a:ext cx="203835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часть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дохода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 —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20 млн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Shape 18"/>
          <p:cNvSpPr/>
          <p:nvPr/>
        </p:nvSpPr>
        <p:spPr>
          <a:xfrm>
            <a:off x="7200901" y="3068320"/>
            <a:ext cx="2209800" cy="4064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88" name="Shape 19"/>
          <p:cNvSpPr/>
          <p:nvPr/>
        </p:nvSpPr>
        <p:spPr>
          <a:xfrm>
            <a:off x="7200901" y="3068320"/>
            <a:ext cx="10160" cy="1943100"/>
          </a:xfrm>
          <a:prstGeom prst="rect">
            <a:avLst/>
          </a:prstGeom>
          <a:solidFill>
            <a:srgbClr val="D5D5D5"/>
          </a:solidFill>
          <a:ln/>
        </p:spPr>
      </p:sp>
      <p:sp>
        <p:nvSpPr>
          <p:cNvPr id="89" name="Text 20"/>
          <p:cNvSpPr/>
          <p:nvPr/>
        </p:nvSpPr>
        <p:spPr>
          <a:xfrm>
            <a:off x="7344410" y="2689860"/>
            <a:ext cx="885825" cy="444500"/>
          </a:xfrm>
          <a:prstGeom prst="rect">
            <a:avLst/>
          </a:prstGeom>
          <a:noFill/>
          <a:ln/>
        </p:spPr>
        <p:txBody>
          <a:bodyPr wrap="non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20 %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0" name="Text 21"/>
          <p:cNvSpPr/>
          <p:nvPr/>
        </p:nvSpPr>
        <p:spPr>
          <a:xfrm>
            <a:off x="7344410" y="3223260"/>
            <a:ext cx="203835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часть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дохода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от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20 — 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50 млн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1" name="Shape 22"/>
          <p:cNvSpPr/>
          <p:nvPr/>
        </p:nvSpPr>
        <p:spPr>
          <a:xfrm>
            <a:off x="9410701" y="2630170"/>
            <a:ext cx="2209800" cy="4064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92" name="Shape 23"/>
          <p:cNvSpPr/>
          <p:nvPr/>
        </p:nvSpPr>
        <p:spPr>
          <a:xfrm>
            <a:off x="9410701" y="2630170"/>
            <a:ext cx="10160" cy="2381250"/>
          </a:xfrm>
          <a:prstGeom prst="rect">
            <a:avLst/>
          </a:prstGeom>
          <a:solidFill>
            <a:srgbClr val="D5D5D5"/>
          </a:solidFill>
          <a:ln/>
        </p:spPr>
      </p:sp>
      <p:sp>
        <p:nvSpPr>
          <p:cNvPr id="93" name="Text 24"/>
          <p:cNvSpPr/>
          <p:nvPr/>
        </p:nvSpPr>
        <p:spPr>
          <a:xfrm>
            <a:off x="9554210" y="2251710"/>
            <a:ext cx="885825" cy="444500"/>
          </a:xfrm>
          <a:prstGeom prst="rect">
            <a:avLst/>
          </a:prstGeom>
          <a:noFill/>
          <a:ln/>
        </p:spPr>
        <p:txBody>
          <a:bodyPr wrap="non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22 %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4" name="Text 25"/>
          <p:cNvSpPr/>
          <p:nvPr/>
        </p:nvSpPr>
        <p:spPr>
          <a:xfrm>
            <a:off x="9554210" y="2785110"/>
            <a:ext cx="203835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часть дохода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свыше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50 млн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5" name="Shape 27"/>
          <p:cNvSpPr/>
          <p:nvPr/>
        </p:nvSpPr>
        <p:spPr>
          <a:xfrm>
            <a:off x="540808" y="5513188"/>
            <a:ext cx="552450" cy="55245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96" name="Text 28"/>
          <p:cNvSpPr/>
          <p:nvPr/>
        </p:nvSpPr>
        <p:spPr>
          <a:xfrm>
            <a:off x="728550" y="5633996"/>
            <a:ext cx="194628" cy="39338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74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" name="Text 30"/>
          <p:cNvSpPr/>
          <p:nvPr/>
        </p:nvSpPr>
        <p:spPr>
          <a:xfrm>
            <a:off x="1340908" y="5694163"/>
            <a:ext cx="11399520" cy="22860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Пример: при доходе 2 500 000 ₽ по ставке 15 % облагаются только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100 000 ₽ превышения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 а не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весь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доход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Сумма возврата зависит от ставки НДФЛ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677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6</a:t>
            </a:fld>
            <a:endParaRPr kumimoji="0" sz="1133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Лимиты вычетов и сумма возврата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Text 5"/>
          <p:cNvSpPr/>
          <p:nvPr/>
        </p:nvSpPr>
        <p:spPr>
          <a:xfrm>
            <a:off x="399097" y="1755850"/>
            <a:ext cx="9808159" cy="64099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Лимит установлен в рублях расходов и уменьшает налоговую базу. </a:t>
            </a: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Сумма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к возврату равна лимиту, умноженному на </a:t>
            </a:r>
            <a:r>
              <a:rPr kumimoji="0" lang="en-US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ставку</a:t>
            </a:r>
            <a:r>
              <a: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НДФЛ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Shape 6"/>
          <p:cNvSpPr/>
          <p:nvPr/>
        </p:nvSpPr>
        <p:spPr>
          <a:xfrm>
            <a:off x="399097" y="2555239"/>
            <a:ext cx="4476750" cy="382270"/>
          </a:xfrm>
          <a:custGeom>
            <a:avLst/>
            <a:gdLst/>
            <a:ahLst/>
            <a:cxnLst/>
            <a:rect l="l" t="t" r="r" b="b"/>
            <a:pathLst>
              <a:path w="4476750" h="382270">
                <a:moveTo>
                  <a:pt x="76200" y="0"/>
                </a:moveTo>
                <a:lnTo>
                  <a:pt x="4476750" y="0"/>
                </a:lnTo>
                <a:lnTo>
                  <a:pt x="4476750" y="382270"/>
                </a:lnTo>
                <a:lnTo>
                  <a:pt x="0" y="382270"/>
                </a:lnTo>
                <a:lnTo>
                  <a:pt x="0" y="76200"/>
                </a:lnTo>
                <a:arcTo wR="76200" hR="76200" stAng="10800000" swAng="5400000"/>
                <a:close/>
              </a:path>
            </a:pathLst>
          </a:custGeom>
          <a:solidFill>
            <a:srgbClr val="EF7D00"/>
          </a:solidFill>
          <a:ln/>
        </p:spPr>
      </p:sp>
      <p:sp>
        <p:nvSpPr>
          <p:cNvPr id="32" name="Text 7"/>
          <p:cNvSpPr/>
          <p:nvPr/>
        </p:nvSpPr>
        <p:spPr>
          <a:xfrm>
            <a:off x="551497" y="2660014"/>
            <a:ext cx="4306253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Вид вычета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Shape 8"/>
          <p:cNvSpPr/>
          <p:nvPr/>
        </p:nvSpPr>
        <p:spPr>
          <a:xfrm>
            <a:off x="4875847" y="2555239"/>
            <a:ext cx="2381250" cy="38227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34" name="Text 9"/>
          <p:cNvSpPr/>
          <p:nvPr/>
        </p:nvSpPr>
        <p:spPr>
          <a:xfrm>
            <a:off x="5028247" y="2660014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Лимит расходов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Shape 10"/>
          <p:cNvSpPr/>
          <p:nvPr/>
        </p:nvSpPr>
        <p:spPr>
          <a:xfrm>
            <a:off x="7257098" y="2555239"/>
            <a:ext cx="2286000" cy="382270"/>
          </a:xfrm>
          <a:prstGeom prst="rect">
            <a:avLst/>
          </a:prstGeom>
          <a:solidFill>
            <a:srgbClr val="EF7D00"/>
          </a:solidFill>
          <a:ln/>
        </p:spPr>
      </p:sp>
      <p:sp>
        <p:nvSpPr>
          <p:cNvPr id="36" name="Text 11"/>
          <p:cNvSpPr/>
          <p:nvPr/>
        </p:nvSpPr>
        <p:spPr>
          <a:xfrm>
            <a:off x="7409498" y="266001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Возврат при 13 %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7" name="Shape 12"/>
          <p:cNvSpPr/>
          <p:nvPr/>
        </p:nvSpPr>
        <p:spPr>
          <a:xfrm>
            <a:off x="9543098" y="2555239"/>
            <a:ext cx="2286000" cy="382270"/>
          </a:xfrm>
          <a:custGeom>
            <a:avLst/>
            <a:gdLst/>
            <a:ahLst/>
            <a:cxnLst/>
            <a:rect l="l" t="t" r="r" b="b"/>
            <a:pathLst>
              <a:path w="2286000" h="382270">
                <a:moveTo>
                  <a:pt x="0" y="0"/>
                </a:moveTo>
                <a:lnTo>
                  <a:pt x="2209800" y="0"/>
                </a:lnTo>
                <a:arcTo wR="76200" hR="76200" stAng="16200000" swAng="5400000"/>
                <a:lnTo>
                  <a:pt x="2286000" y="382270"/>
                </a:lnTo>
                <a:lnTo>
                  <a:pt x="0" y="382270"/>
                </a:lnTo>
                <a:lnTo>
                  <a:pt x="0" y="0"/>
                </a:lnTo>
                <a:close/>
              </a:path>
            </a:pathLst>
          </a:custGeom>
          <a:solidFill>
            <a:srgbClr val="EF7D00"/>
          </a:solidFill>
          <a:ln/>
        </p:spPr>
      </p:sp>
      <p:sp>
        <p:nvSpPr>
          <p:cNvPr id="38" name="Text 13"/>
          <p:cNvSpPr/>
          <p:nvPr/>
        </p:nvSpPr>
        <p:spPr>
          <a:xfrm>
            <a:off x="9695498" y="266001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Возврат при 22 %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9" name="Shape 14"/>
          <p:cNvSpPr/>
          <p:nvPr/>
        </p:nvSpPr>
        <p:spPr>
          <a:xfrm>
            <a:off x="399097" y="2937509"/>
            <a:ext cx="447675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40" name="Text 15"/>
          <p:cNvSpPr/>
          <p:nvPr/>
        </p:nvSpPr>
        <p:spPr>
          <a:xfrm>
            <a:off x="551497" y="3042284"/>
            <a:ext cx="4306253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Покупка или строительство жилья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1" name="Shape 16"/>
          <p:cNvSpPr/>
          <p:nvPr/>
        </p:nvSpPr>
        <p:spPr>
          <a:xfrm>
            <a:off x="4875847" y="2937509"/>
            <a:ext cx="238125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42" name="Text 17"/>
          <p:cNvSpPr/>
          <p:nvPr/>
        </p:nvSpPr>
        <p:spPr>
          <a:xfrm>
            <a:off x="5028247" y="3042284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2 000 000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3" name="Shape 18"/>
          <p:cNvSpPr/>
          <p:nvPr/>
        </p:nvSpPr>
        <p:spPr>
          <a:xfrm>
            <a:off x="7257098" y="2937509"/>
            <a:ext cx="228600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44" name="Text 19"/>
          <p:cNvSpPr/>
          <p:nvPr/>
        </p:nvSpPr>
        <p:spPr>
          <a:xfrm>
            <a:off x="7409498" y="304228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260 000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5" name="Shape 20"/>
          <p:cNvSpPr/>
          <p:nvPr/>
        </p:nvSpPr>
        <p:spPr>
          <a:xfrm>
            <a:off x="9543098" y="2937509"/>
            <a:ext cx="228600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46" name="Text 21"/>
          <p:cNvSpPr/>
          <p:nvPr/>
        </p:nvSpPr>
        <p:spPr>
          <a:xfrm>
            <a:off x="9695498" y="304228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440 000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7" name="Text 22"/>
          <p:cNvSpPr/>
          <p:nvPr/>
        </p:nvSpPr>
        <p:spPr>
          <a:xfrm>
            <a:off x="551497" y="3424554"/>
            <a:ext cx="4306253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Проценты по ипотеке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8" name="Text 23"/>
          <p:cNvSpPr/>
          <p:nvPr/>
        </p:nvSpPr>
        <p:spPr>
          <a:xfrm>
            <a:off x="5028247" y="3424554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3 000 000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9" name="Text 24"/>
          <p:cNvSpPr/>
          <p:nvPr/>
        </p:nvSpPr>
        <p:spPr>
          <a:xfrm>
            <a:off x="7409498" y="342455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390 000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0" name="Text 25"/>
          <p:cNvSpPr/>
          <p:nvPr/>
        </p:nvSpPr>
        <p:spPr>
          <a:xfrm>
            <a:off x="9695498" y="342455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660 000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1" name="Shape 26"/>
          <p:cNvSpPr/>
          <p:nvPr/>
        </p:nvSpPr>
        <p:spPr>
          <a:xfrm>
            <a:off x="399097" y="3702049"/>
            <a:ext cx="447675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52" name="Text 27"/>
          <p:cNvSpPr/>
          <p:nvPr/>
        </p:nvSpPr>
        <p:spPr>
          <a:xfrm>
            <a:off x="551497" y="3806824"/>
            <a:ext cx="4306253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Лечение, лекарства, своё обучение, спорт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3" name="Shape 28"/>
          <p:cNvSpPr/>
          <p:nvPr/>
        </p:nvSpPr>
        <p:spPr>
          <a:xfrm>
            <a:off x="4875847" y="3702049"/>
            <a:ext cx="238125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54" name="Text 29"/>
          <p:cNvSpPr/>
          <p:nvPr/>
        </p:nvSpPr>
        <p:spPr>
          <a:xfrm>
            <a:off x="5028247" y="3806824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150 000 ₽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–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общий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5" name="Shape 30"/>
          <p:cNvSpPr/>
          <p:nvPr/>
        </p:nvSpPr>
        <p:spPr>
          <a:xfrm>
            <a:off x="7257098" y="3702049"/>
            <a:ext cx="228600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56" name="Text 31"/>
          <p:cNvSpPr/>
          <p:nvPr/>
        </p:nvSpPr>
        <p:spPr>
          <a:xfrm>
            <a:off x="7409498" y="380682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19 500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7" name="Shape 32"/>
          <p:cNvSpPr/>
          <p:nvPr/>
        </p:nvSpPr>
        <p:spPr>
          <a:xfrm>
            <a:off x="9543098" y="3702049"/>
            <a:ext cx="228600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58" name="Text 33"/>
          <p:cNvSpPr/>
          <p:nvPr/>
        </p:nvSpPr>
        <p:spPr>
          <a:xfrm>
            <a:off x="9695498" y="380682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33 000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59" name="Text 34"/>
          <p:cNvSpPr/>
          <p:nvPr/>
        </p:nvSpPr>
        <p:spPr>
          <a:xfrm>
            <a:off x="551497" y="4189094"/>
            <a:ext cx="4306253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Обучение ребёнка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0" name="Text 35"/>
          <p:cNvSpPr/>
          <p:nvPr/>
        </p:nvSpPr>
        <p:spPr>
          <a:xfrm>
            <a:off x="5028247" y="4189094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110 000 ₽ на ребёнка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1" name="Text 36"/>
          <p:cNvSpPr/>
          <p:nvPr/>
        </p:nvSpPr>
        <p:spPr>
          <a:xfrm>
            <a:off x="7409498" y="418909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14 300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2" name="Text 37"/>
          <p:cNvSpPr/>
          <p:nvPr/>
        </p:nvSpPr>
        <p:spPr>
          <a:xfrm>
            <a:off x="9695498" y="418909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24 200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3" name="Shape 38"/>
          <p:cNvSpPr/>
          <p:nvPr/>
        </p:nvSpPr>
        <p:spPr>
          <a:xfrm>
            <a:off x="399097" y="4466589"/>
            <a:ext cx="447675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64" name="Text 39"/>
          <p:cNvSpPr/>
          <p:nvPr/>
        </p:nvSpPr>
        <p:spPr>
          <a:xfrm>
            <a:off x="551497" y="4571364"/>
            <a:ext cx="4306253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Взносы на ИИС и ПДС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Shape 40"/>
          <p:cNvSpPr/>
          <p:nvPr/>
        </p:nvSpPr>
        <p:spPr>
          <a:xfrm>
            <a:off x="4875847" y="4466589"/>
            <a:ext cx="238125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66" name="Text 41"/>
          <p:cNvSpPr/>
          <p:nvPr/>
        </p:nvSpPr>
        <p:spPr>
          <a:xfrm>
            <a:off x="5028247" y="4571364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400 000 ₽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–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общий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Shape 42"/>
          <p:cNvSpPr/>
          <p:nvPr/>
        </p:nvSpPr>
        <p:spPr>
          <a:xfrm>
            <a:off x="7257098" y="4466589"/>
            <a:ext cx="228600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68" name="Text 43"/>
          <p:cNvSpPr/>
          <p:nvPr/>
        </p:nvSpPr>
        <p:spPr>
          <a:xfrm>
            <a:off x="7409498" y="457136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52 000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9" name="Shape 44"/>
          <p:cNvSpPr/>
          <p:nvPr/>
        </p:nvSpPr>
        <p:spPr>
          <a:xfrm>
            <a:off x="9543098" y="4466589"/>
            <a:ext cx="2286000" cy="382270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70" name="Text 45"/>
          <p:cNvSpPr/>
          <p:nvPr/>
        </p:nvSpPr>
        <p:spPr>
          <a:xfrm>
            <a:off x="9695498" y="457136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88 000 ₽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1" name="Text 46"/>
          <p:cNvSpPr/>
          <p:nvPr/>
        </p:nvSpPr>
        <p:spPr>
          <a:xfrm>
            <a:off x="551497" y="4953634"/>
            <a:ext cx="4306253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Дорогостоящее лечение из перечня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2" name="Text 47"/>
          <p:cNvSpPr/>
          <p:nvPr/>
        </p:nvSpPr>
        <p:spPr>
          <a:xfrm>
            <a:off x="5028247" y="4953634"/>
            <a:ext cx="215265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без лимита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0" name="Text 48"/>
          <p:cNvSpPr/>
          <p:nvPr/>
        </p:nvSpPr>
        <p:spPr>
          <a:xfrm>
            <a:off x="7409498" y="495363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13% расходов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1" name="Text 49"/>
          <p:cNvSpPr/>
          <p:nvPr/>
        </p:nvSpPr>
        <p:spPr>
          <a:xfrm>
            <a:off x="9695498" y="4953634"/>
            <a:ext cx="2057400" cy="2108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22% расходов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02" name="Shape 2"/>
          <p:cNvSpPr/>
          <p:nvPr/>
        </p:nvSpPr>
        <p:spPr>
          <a:xfrm>
            <a:off x="333375" y="6400801"/>
            <a:ext cx="11430001" cy="9525"/>
          </a:xfrm>
          <a:prstGeom prst="rect">
            <a:avLst/>
          </a:prstGeom>
          <a:solidFill>
            <a:srgbClr val="F5F5F5"/>
          </a:solidFill>
          <a:ln/>
        </p:spPr>
      </p:sp>
      <p:sp>
        <p:nvSpPr>
          <p:cNvPr id="103" name="Shape 50"/>
          <p:cNvSpPr/>
          <p:nvPr/>
        </p:nvSpPr>
        <p:spPr>
          <a:xfrm>
            <a:off x="381000" y="5391150"/>
            <a:ext cx="11430001" cy="975360"/>
          </a:xfrm>
          <a:prstGeom prst="roundRect">
            <a:avLst>
              <a:gd name="adj" fmla="val 7813"/>
            </a:avLst>
          </a:prstGeom>
          <a:solidFill>
            <a:srgbClr val="F5F5F5"/>
          </a:solidFill>
          <a:ln/>
        </p:spPr>
      </p:sp>
      <p:sp>
        <p:nvSpPr>
          <p:cNvPr id="104" name="Text 52"/>
          <p:cNvSpPr/>
          <p:nvPr/>
        </p:nvSpPr>
        <p:spPr>
          <a:xfrm>
            <a:off x="609600" y="5529262"/>
            <a:ext cx="11074866" cy="70072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Как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считается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при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прогрессивной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ставке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: в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ычет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уменьшает налоговую базу начиная с части, облагаемой по наибольшей ставке. Доход 3 000 000 ₽: 600 000 ₽ облагались по 15 %, вычет 2 000 000 ₽ закрывает их (90 000 ₽), остальные 1 400 000 ₽ считаются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b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13% (182 000 ₽)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 </a:t>
            </a:r>
            <a:r>
              <a:rPr kumimoji="0" lang="en-US" sz="14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итого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272 000 ₽</a:t>
            </a:r>
            <a:r>
              <a:rPr kumimoji="0" lang="ru-RU" sz="1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 любом случае, с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умма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возврата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не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превышает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НДФЛ,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удержанный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за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этот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itchFamily="34" charset="0"/>
              <a:ea typeface="Arial" pitchFamily="34" charset="-122"/>
              <a:cs typeface="Arial" pitchFamily="34" charset="-120"/>
            </a:endParaRPr>
          </a:p>
        </p:txBody>
      </p:sp>
      <p:sp>
        <p:nvSpPr>
          <p:cNvPr id="105" name="Text 54"/>
          <p:cNvSpPr/>
          <p:nvPr/>
        </p:nvSpPr>
        <p:spPr>
          <a:xfrm>
            <a:off x="11055986" y="5751830"/>
            <a:ext cx="118586" cy="210820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6921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0" animBg="1"/>
      <p:bldP spid="10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7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Text 3"/>
          <p:cNvSpPr/>
          <p:nvPr/>
        </p:nvSpPr>
        <p:spPr>
          <a:xfrm>
            <a:off x="11673524" y="6457951"/>
            <a:ext cx="137478" cy="180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34" charset="0"/>
                <a:ea typeface="Nunito Sans" pitchFamily="34" charset="-122"/>
                <a:cs typeface="Nunito Sans" pitchFamily="34" charset="-120"/>
              </a:rPr>
              <a:t>5</a:t>
            </a:r>
            <a:endParaRPr kumimoji="0" lang="en-US" sz="8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Имущественный вычет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5" name="Shape 5"/>
          <p:cNvSpPr/>
          <p:nvPr/>
        </p:nvSpPr>
        <p:spPr>
          <a:xfrm>
            <a:off x="381000" y="1676400"/>
            <a:ext cx="5657851" cy="1320006"/>
          </a:xfrm>
          <a:prstGeom prst="roundRect">
            <a:avLst>
              <a:gd name="adj" fmla="val 5773"/>
            </a:avLst>
          </a:prstGeom>
          <a:solidFill>
            <a:srgbClr val="F2F2F2"/>
          </a:solidFill>
          <a:ln/>
        </p:spPr>
      </p:sp>
      <p:sp>
        <p:nvSpPr>
          <p:cNvPr id="76" name="Text 6"/>
          <p:cNvSpPr/>
          <p:nvPr/>
        </p:nvSpPr>
        <p:spPr>
          <a:xfrm>
            <a:off x="2177891" y="1866900"/>
            <a:ext cx="2064068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2 000 000 ₽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7" name="Text 7"/>
          <p:cNvSpPr/>
          <p:nvPr/>
        </p:nvSpPr>
        <p:spPr>
          <a:xfrm>
            <a:off x="531590" y="2371884"/>
            <a:ext cx="5356670" cy="472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лимит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расходов</a:t>
            </a: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при получении вычета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на покупку или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строительство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жилья</a:t>
            </a: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–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один раз в жизни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8" name="Shape 8"/>
          <p:cNvSpPr/>
          <p:nvPr/>
        </p:nvSpPr>
        <p:spPr>
          <a:xfrm>
            <a:off x="6153151" y="1676400"/>
            <a:ext cx="5657851" cy="1320006"/>
          </a:xfrm>
          <a:prstGeom prst="roundRect">
            <a:avLst>
              <a:gd name="adj" fmla="val 5773"/>
            </a:avLst>
          </a:prstGeom>
          <a:solidFill>
            <a:srgbClr val="F2F2F2"/>
          </a:solidFill>
          <a:ln/>
        </p:spPr>
      </p:sp>
      <p:sp>
        <p:nvSpPr>
          <p:cNvPr id="79" name="Text 9"/>
          <p:cNvSpPr/>
          <p:nvPr/>
        </p:nvSpPr>
        <p:spPr>
          <a:xfrm>
            <a:off x="7815239" y="1866900"/>
            <a:ext cx="2333514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260 000 ₽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0" name="Text 10"/>
          <p:cNvSpPr/>
          <p:nvPr/>
        </p:nvSpPr>
        <p:spPr>
          <a:xfrm>
            <a:off x="6303741" y="2371884"/>
            <a:ext cx="5356670" cy="47212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вернётся на счёт при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ставке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13%</a:t>
            </a: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,</a:t>
            </a:r>
          </a:p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 до 520 000 ₽ супругам вместе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1" name="Shape 11"/>
          <p:cNvSpPr/>
          <p:nvPr/>
        </p:nvSpPr>
        <p:spPr>
          <a:xfrm>
            <a:off x="381000" y="3105150"/>
            <a:ext cx="5657851" cy="3052582"/>
          </a:xfrm>
          <a:prstGeom prst="roundRect">
            <a:avLst>
              <a:gd name="adj" fmla="val 2953"/>
            </a:avLst>
          </a:prstGeom>
          <a:solidFill>
            <a:srgbClr val="F2F2F2"/>
          </a:solidFill>
          <a:ln/>
        </p:spPr>
      </p:sp>
      <p:sp>
        <p:nvSpPr>
          <p:cNvPr id="91" name="Shape 21"/>
          <p:cNvSpPr/>
          <p:nvPr/>
        </p:nvSpPr>
        <p:spPr>
          <a:xfrm>
            <a:off x="6153151" y="3105150"/>
            <a:ext cx="5657851" cy="3052582"/>
          </a:xfrm>
          <a:prstGeom prst="roundRect">
            <a:avLst>
              <a:gd name="adj" fmla="val 2953"/>
            </a:avLst>
          </a:prstGeom>
          <a:solidFill>
            <a:srgbClr val="F2F2F2"/>
          </a:solidFill>
          <a:ln/>
        </p:spPr>
      </p:sp>
      <p:sp>
        <p:nvSpPr>
          <p:cNvPr id="111" name="Text 8"/>
          <p:cNvSpPr/>
          <p:nvPr/>
        </p:nvSpPr>
        <p:spPr>
          <a:xfrm>
            <a:off x="754150" y="3321691"/>
            <a:ext cx="4911550" cy="309322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Как это работает: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Квартира дороже 2 000 000 ₽ – вычет считают от лимита , а не от цены. Квартира дешевле – вычет от фактической суммы, остаток лимита сохраняется до следующей покупки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Лимит персональный: каждый супруг заявляет свои 2 000 000 ₽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Не хватило налога за год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остаток переносится на следующие годы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2" name="Text 8"/>
          <p:cNvSpPr/>
          <p:nvPr/>
        </p:nvSpPr>
        <p:spPr>
          <a:xfrm>
            <a:off x="6526221" y="3321691"/>
            <a:ext cx="4911550" cy="25914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Нюансы: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Учитывается: цена жилья, а также отделка и материалы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Не учитывается: мебель, техника, сантехника, услуги риелтора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Вычет не даётся при покупке жилья у близкого родственника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Пенсионеры могут вернуть налог за три года до года покупки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91916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8</a:t>
            </a:fld>
            <a:endParaRPr kumimoji="0" sz="1133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" name="Text 3"/>
          <p:cNvSpPr/>
          <p:nvPr/>
        </p:nvSpPr>
        <p:spPr>
          <a:xfrm>
            <a:off x="11673524" y="6457951"/>
            <a:ext cx="137478" cy="180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2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Nunito Sans" pitchFamily="34" charset="0"/>
                <a:ea typeface="Nunito Sans" pitchFamily="34" charset="-122"/>
                <a:cs typeface="Nunito Sans" pitchFamily="34" charset="-120"/>
              </a:rPr>
              <a:t>5</a:t>
            </a:r>
            <a:endParaRPr kumimoji="0" lang="en-US" sz="802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 по процентам по ипотеке</a:t>
            </a:r>
          </a:p>
        </p:txBody>
      </p:sp>
      <p:sp>
        <p:nvSpPr>
          <p:cNvPr id="81" name="Shape 11"/>
          <p:cNvSpPr/>
          <p:nvPr/>
        </p:nvSpPr>
        <p:spPr>
          <a:xfrm>
            <a:off x="381000" y="3036396"/>
            <a:ext cx="5657851" cy="3121336"/>
          </a:xfrm>
          <a:prstGeom prst="roundRect">
            <a:avLst>
              <a:gd name="adj" fmla="val 2953"/>
            </a:avLst>
          </a:prstGeom>
          <a:solidFill>
            <a:srgbClr val="F2F2F2"/>
          </a:solidFill>
          <a:ln/>
        </p:spPr>
      </p:sp>
      <p:sp>
        <p:nvSpPr>
          <p:cNvPr id="91" name="Shape 21"/>
          <p:cNvSpPr/>
          <p:nvPr/>
        </p:nvSpPr>
        <p:spPr>
          <a:xfrm>
            <a:off x="6153151" y="3036396"/>
            <a:ext cx="5657851" cy="3121336"/>
          </a:xfrm>
          <a:prstGeom prst="roundRect">
            <a:avLst>
              <a:gd name="adj" fmla="val 2953"/>
            </a:avLst>
          </a:prstGeom>
          <a:solidFill>
            <a:srgbClr val="F2F2F2"/>
          </a:solidFill>
          <a:ln/>
        </p:spPr>
      </p:sp>
      <p:sp>
        <p:nvSpPr>
          <p:cNvPr id="111" name="Text 8"/>
          <p:cNvSpPr/>
          <p:nvPr/>
        </p:nvSpPr>
        <p:spPr>
          <a:xfrm>
            <a:off x="754150" y="3321691"/>
            <a:ext cx="4911550" cy="3093222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Как это работает: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Учитываются только проценты, а не сумма кредита и не тело долга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Заявляется каждый год по мере выплат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справку об уплаченных процентах даёт банк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В первые годы платежа проценты составляют большую его часть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возврат максимальный.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Льготная ставка не мешает: вычет даётся и по семейной ипотеке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2" name="Text 8"/>
          <p:cNvSpPr/>
          <p:nvPr/>
        </p:nvSpPr>
        <p:spPr>
          <a:xfrm>
            <a:off x="6526221" y="3321691"/>
            <a:ext cx="4911550" cy="2591429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Нюансы:</a:t>
            </a: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Даётся по одному объекту: остаток лимита на другую ипотеку не переносится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При рефинансировании право сохраняется, если в новом договоре указан прежний кредит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Проценты, оплаченные государством по субсидии, не учитываются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5" name="Shape 5"/>
          <p:cNvSpPr/>
          <p:nvPr/>
        </p:nvSpPr>
        <p:spPr>
          <a:xfrm>
            <a:off x="381000" y="1676400"/>
            <a:ext cx="5657851" cy="1102995"/>
          </a:xfrm>
          <a:prstGeom prst="roundRect">
            <a:avLst>
              <a:gd name="adj" fmla="val 6908"/>
            </a:avLst>
          </a:prstGeom>
          <a:solidFill>
            <a:srgbClr val="F2F2F2"/>
          </a:solidFill>
          <a:ln/>
        </p:spPr>
      </p:sp>
      <p:sp>
        <p:nvSpPr>
          <p:cNvPr id="16" name="Text 6"/>
          <p:cNvSpPr/>
          <p:nvPr/>
        </p:nvSpPr>
        <p:spPr>
          <a:xfrm>
            <a:off x="2177891" y="1866900"/>
            <a:ext cx="2064068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3 000 000 ₽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7" name="Text 7"/>
          <p:cNvSpPr/>
          <p:nvPr/>
        </p:nvSpPr>
        <p:spPr>
          <a:xfrm>
            <a:off x="711565" y="2371884"/>
            <a:ext cx="4996720" cy="2551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лимит фактически </a:t>
            </a:r>
            <a:r>
              <a:rPr kumimoji="0" lang="en-US" sz="15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уплаченных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банку процентов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8" name="Shape 8"/>
          <p:cNvSpPr/>
          <p:nvPr/>
        </p:nvSpPr>
        <p:spPr>
          <a:xfrm>
            <a:off x="6153151" y="1676400"/>
            <a:ext cx="5657851" cy="1102995"/>
          </a:xfrm>
          <a:prstGeom prst="roundRect">
            <a:avLst>
              <a:gd name="adj" fmla="val 6908"/>
            </a:avLst>
          </a:prstGeom>
          <a:solidFill>
            <a:srgbClr val="F2F2F2"/>
          </a:solidFill>
          <a:ln/>
        </p:spPr>
      </p:sp>
      <p:sp>
        <p:nvSpPr>
          <p:cNvPr id="19" name="Text 9"/>
          <p:cNvSpPr/>
          <p:nvPr/>
        </p:nvSpPr>
        <p:spPr>
          <a:xfrm>
            <a:off x="7815239" y="1866900"/>
            <a:ext cx="2333514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390 000 ₽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0" name="Text 10"/>
          <p:cNvSpPr/>
          <p:nvPr/>
        </p:nvSpPr>
        <p:spPr>
          <a:xfrm>
            <a:off x="6861786" y="2371884"/>
            <a:ext cx="4240419" cy="255111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вернётся </a:t>
            </a:r>
            <a:r>
              <a:rPr kumimoji="0" lang="en-US" sz="15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сверх вычета 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 саму квартиру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6" name="Text 23"/>
          <p:cNvSpPr/>
          <p:nvPr/>
        </p:nvSpPr>
        <p:spPr>
          <a:xfrm>
            <a:off x="12254361" y="3689033"/>
            <a:ext cx="30480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•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Text 25"/>
          <p:cNvSpPr/>
          <p:nvPr/>
        </p:nvSpPr>
        <p:spPr>
          <a:xfrm>
            <a:off x="12254361" y="4170998"/>
            <a:ext cx="304800" cy="43434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•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0" name="Text 27"/>
          <p:cNvSpPr/>
          <p:nvPr/>
        </p:nvSpPr>
        <p:spPr>
          <a:xfrm>
            <a:off x="12254361" y="4652963"/>
            <a:ext cx="304800" cy="2362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•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2" name="Text 29"/>
          <p:cNvSpPr/>
          <p:nvPr/>
        </p:nvSpPr>
        <p:spPr>
          <a:xfrm>
            <a:off x="12254361" y="4936808"/>
            <a:ext cx="304800" cy="236220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11470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•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799248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"/>
          <p:cNvSpPr txBox="1"/>
          <p:nvPr/>
        </p:nvSpPr>
        <p:spPr>
          <a:xfrm>
            <a:off x="11402519" y="6457112"/>
            <a:ext cx="406365" cy="1743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0"/>
              <a:buFontTx/>
              <a:buNone/>
              <a:tabLst/>
              <a:defRPr/>
            </a:pPr>
            <a:fld id="{00000000-1234-1234-1234-123412341234}" type="slidenum">
              <a:rPr kumimoji="0" lang="ru-RU" sz="1133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pPr marL="0" marR="0" lvl="0" indent="0" algn="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810"/>
                <a:buFontTx/>
                <a:buNone/>
                <a:tabLst/>
                <a:defRPr/>
              </a:pPr>
              <a:t>9</a:t>
            </a:fld>
            <a:endParaRPr kumimoji="0" sz="1133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Text 4"/>
          <p:cNvSpPr/>
          <p:nvPr/>
        </p:nvSpPr>
        <p:spPr>
          <a:xfrm>
            <a:off x="378883" y="1109201"/>
            <a:ext cx="10089833" cy="310198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235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Социальный вычет: здоровье</a:t>
            </a:r>
          </a:p>
        </p:txBody>
      </p:sp>
      <p:sp>
        <p:nvSpPr>
          <p:cNvPr id="23" name="Shape 5"/>
          <p:cNvSpPr/>
          <p:nvPr/>
        </p:nvSpPr>
        <p:spPr>
          <a:xfrm>
            <a:off x="381000" y="1676400"/>
            <a:ext cx="3714750" cy="1537018"/>
          </a:xfrm>
          <a:prstGeom prst="roundRect">
            <a:avLst>
              <a:gd name="adj" fmla="val 4958"/>
            </a:avLst>
          </a:prstGeom>
          <a:solidFill>
            <a:srgbClr val="EF7D00"/>
          </a:solidFill>
          <a:ln/>
        </p:spPr>
      </p:sp>
      <p:sp>
        <p:nvSpPr>
          <p:cNvPr id="24" name="Text 6"/>
          <p:cNvSpPr/>
          <p:nvPr/>
        </p:nvSpPr>
        <p:spPr>
          <a:xfrm>
            <a:off x="1180155" y="1866900"/>
            <a:ext cx="2116280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 19 500 ₽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5" name="Text 7"/>
          <p:cNvSpPr/>
          <p:nvPr/>
        </p:nvSpPr>
        <p:spPr>
          <a:xfrm>
            <a:off x="560737" y="2371884"/>
            <a:ext cx="3355277" cy="68913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общий лимит расходов 150 000 ₽ в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: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на лечение,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лекарства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b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</a:b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и ДМС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Shape 8"/>
          <p:cNvSpPr/>
          <p:nvPr/>
        </p:nvSpPr>
        <p:spPr>
          <a:xfrm>
            <a:off x="4238625" y="1676400"/>
            <a:ext cx="3714750" cy="1537018"/>
          </a:xfrm>
          <a:prstGeom prst="roundRect">
            <a:avLst>
              <a:gd name="adj" fmla="val 4958"/>
            </a:avLst>
          </a:prstGeom>
          <a:solidFill>
            <a:srgbClr val="F2F2F2"/>
          </a:solidFill>
          <a:ln/>
        </p:spPr>
      </p:sp>
      <p:sp>
        <p:nvSpPr>
          <p:cNvPr id="29" name="Text 9"/>
          <p:cNvSpPr/>
          <p:nvPr/>
        </p:nvSpPr>
        <p:spPr>
          <a:xfrm>
            <a:off x="5002149" y="1866900"/>
            <a:ext cx="2187702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без лимита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Text 10"/>
          <p:cNvSpPr/>
          <p:nvPr/>
        </p:nvSpPr>
        <p:spPr>
          <a:xfrm>
            <a:off x="4418362" y="2371884"/>
            <a:ext cx="3355277" cy="68913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дорогостоящее лечение из 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перечня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ru-RU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</a:t>
            </a: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равительства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3" name="Shape 11"/>
          <p:cNvSpPr/>
          <p:nvPr/>
        </p:nvSpPr>
        <p:spPr>
          <a:xfrm>
            <a:off x="8096251" y="1676400"/>
            <a:ext cx="3714750" cy="1537018"/>
          </a:xfrm>
          <a:prstGeom prst="roundRect">
            <a:avLst>
              <a:gd name="adj" fmla="val 4958"/>
            </a:avLst>
          </a:prstGeom>
          <a:solidFill>
            <a:srgbClr val="F2F2F2"/>
          </a:solidFill>
          <a:ln/>
        </p:spPr>
      </p:sp>
      <p:sp>
        <p:nvSpPr>
          <p:cNvPr id="34" name="Text 12"/>
          <p:cNvSpPr/>
          <p:nvPr/>
        </p:nvSpPr>
        <p:spPr>
          <a:xfrm>
            <a:off x="8066492" y="1836715"/>
            <a:ext cx="3675771" cy="428784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616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з</a:t>
            </a: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а</a:t>
            </a:r>
            <a:r>
              <a: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себя и </a:t>
            </a:r>
            <a:r>
              <a:rPr kumimoji="0" lang="en-US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близких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5" name="Text 13"/>
          <p:cNvSpPr/>
          <p:nvPr/>
        </p:nvSpPr>
        <p:spPr>
          <a:xfrm>
            <a:off x="8275987" y="2371884"/>
            <a:ext cx="3355277" cy="54419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289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598" b="0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лечение</a:t>
            </a:r>
            <a:r>
              <a:rPr kumimoji="0" lang="en-US" sz="1598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супруга, родителей и детей до 18 лет</a:t>
            </a:r>
            <a:endParaRPr kumimoji="0" lang="en-US" sz="15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6" name="Shape 14"/>
          <p:cNvSpPr/>
          <p:nvPr/>
        </p:nvSpPr>
        <p:spPr>
          <a:xfrm>
            <a:off x="381000" y="3439001"/>
            <a:ext cx="5657851" cy="1797667"/>
          </a:xfrm>
          <a:prstGeom prst="roundRect">
            <a:avLst>
              <a:gd name="adj" fmla="val 3489"/>
            </a:avLst>
          </a:prstGeom>
          <a:solidFill>
            <a:srgbClr val="F2F2F2"/>
          </a:solidFill>
          <a:ln/>
        </p:spPr>
      </p:sp>
      <p:sp>
        <p:nvSpPr>
          <p:cNvPr id="46" name="Shape 24"/>
          <p:cNvSpPr/>
          <p:nvPr/>
        </p:nvSpPr>
        <p:spPr>
          <a:xfrm>
            <a:off x="6153151" y="3439001"/>
            <a:ext cx="5657851" cy="1797667"/>
          </a:xfrm>
          <a:prstGeom prst="roundRect">
            <a:avLst>
              <a:gd name="adj" fmla="val 3489"/>
            </a:avLst>
          </a:prstGeom>
          <a:solidFill>
            <a:srgbClr val="F2F2F2"/>
          </a:solidFill>
          <a:ln/>
        </p:spPr>
      </p:sp>
      <p:sp>
        <p:nvSpPr>
          <p:cNvPr id="65" name="Text 8"/>
          <p:cNvSpPr/>
          <p:nvPr/>
        </p:nvSpPr>
        <p:spPr>
          <a:xfrm>
            <a:off x="560737" y="3756502"/>
            <a:ext cx="5478114" cy="17025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Что входит: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приёмы врачей, анализы, обследования, стоматология, лекарства по назначению врача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полис добровольного медицинского страхования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занятия спортом и фитнесом: для себя и для детей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6" name="Text 8"/>
          <p:cNvSpPr/>
          <p:nvPr/>
        </p:nvSpPr>
        <p:spPr>
          <a:xfrm>
            <a:off x="6290359" y="3756502"/>
            <a:ext cx="5478114" cy="1702594"/>
          </a:xfrm>
          <a:prstGeom prst="rect">
            <a:avLst/>
          </a:prstGeom>
          <a:noFill/>
          <a:ln/>
        </p:spPr>
        <p:txBody>
          <a:bodyPr wrap="square" lIns="0" tIns="0" rIns="0" bIns="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Нюансы: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у клиники должна быть российская лицензия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код «01» в справке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обычное лечение, входит в лимит 150 000 ₽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код «02» 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–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 дорогостоящее лечение, лимита нет</a:t>
            </a: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852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7" name="Shape 29"/>
          <p:cNvSpPr/>
          <p:nvPr/>
        </p:nvSpPr>
        <p:spPr>
          <a:xfrm>
            <a:off x="378883" y="5474996"/>
            <a:ext cx="11430001" cy="742950"/>
          </a:xfrm>
          <a:prstGeom prst="roundRect">
            <a:avLst>
              <a:gd name="adj" fmla="val 10256"/>
            </a:avLst>
          </a:prstGeom>
          <a:solidFill>
            <a:srgbClr val="EF7D00"/>
          </a:solidFill>
          <a:ln/>
        </p:spPr>
      </p:sp>
      <p:sp>
        <p:nvSpPr>
          <p:cNvPr id="68" name="Shape 27"/>
          <p:cNvSpPr/>
          <p:nvPr/>
        </p:nvSpPr>
        <p:spPr>
          <a:xfrm>
            <a:off x="493183" y="5570246"/>
            <a:ext cx="552450" cy="552450"/>
          </a:xfrm>
          <a:prstGeom prst="ellipse">
            <a:avLst/>
          </a:prstGeom>
          <a:solidFill>
            <a:srgbClr val="FFFFFF"/>
          </a:solidFill>
          <a:ln/>
        </p:spPr>
      </p:sp>
      <p:sp>
        <p:nvSpPr>
          <p:cNvPr id="69" name="Text 28"/>
          <p:cNvSpPr/>
          <p:nvPr/>
        </p:nvSpPr>
        <p:spPr>
          <a:xfrm>
            <a:off x="680925" y="5691054"/>
            <a:ext cx="194628" cy="393383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rmAutofit lnSpcReduction="10000"/>
          </a:bodyPr>
          <a:lstStyle/>
          <a:p>
            <a:pPr marL="0" marR="0" lvl="0" indent="0" algn="l" defTabSz="914400" rtl="0" eaLnBrk="1" fontAlgn="auto" latinLnBrk="0" hangingPunct="1">
              <a:lnSpc>
                <a:spcPct val="8742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798" b="1" i="0" u="none" strike="noStrike" kern="1200" cap="none" spc="0" normalizeH="0" baseline="0" noProof="0" dirty="0">
                <a:ln>
                  <a:noFill/>
                </a:ln>
                <a:solidFill>
                  <a:srgbClr val="EF7D00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!</a:t>
            </a:r>
            <a:endParaRPr kumimoji="0" lang="en-US" sz="2798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0" name="Text 30"/>
          <p:cNvSpPr/>
          <p:nvPr/>
        </p:nvSpPr>
        <p:spPr>
          <a:xfrm>
            <a:off x="1293283" y="5570246"/>
            <a:ext cx="9805641" cy="409575"/>
          </a:xfrm>
          <a:prstGeom prst="rect">
            <a:avLst/>
          </a:prstGeom>
          <a:noFill/>
          <a:ln/>
        </p:spPr>
        <p:txBody>
          <a:bodyPr wrap="square" lIns="25400" tIns="25400" rIns="25400" bIns="25400" rtlCol="0" anchor="t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932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Остаток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социального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вычета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не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переносится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на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следующий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.</a:t>
            </a: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Крупное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плановое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лечение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целесообразно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разнести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по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двум</a:t>
            </a:r>
            <a:r>
              <a:rPr kumimoji="0" 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 </a:t>
            </a:r>
            <a:r>
              <a:rPr kumimoji="0" lang="en-US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ea typeface="Arial" pitchFamily="34" charset="-122"/>
                <a:cs typeface="Arial" pitchFamily="34" charset="-120"/>
              </a:rPr>
              <a:t>годам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72369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Пользовательские 7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9655"/>
      </a:accent1>
      <a:accent2>
        <a:srgbClr val="ED7D00"/>
      </a:accent2>
      <a:accent3>
        <a:srgbClr val="E5205A"/>
      </a:accent3>
      <a:accent4>
        <a:srgbClr val="004E9E"/>
      </a:accent4>
      <a:accent5>
        <a:srgbClr val="33B5BA"/>
      </a:accent5>
      <a:accent6>
        <a:srgbClr val="B7BBBE"/>
      </a:accent6>
      <a:hlink>
        <a:srgbClr val="33B5BA"/>
      </a:hlink>
      <a:folHlink>
        <a:srgbClr val="E1205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2113</Words>
  <Application>Microsoft Office PowerPoint</Application>
  <PresentationFormat>Широкоэкранный</PresentationFormat>
  <Paragraphs>388</Paragraphs>
  <Slides>18</Slides>
  <Notes>18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18</vt:i4>
      </vt:variant>
    </vt:vector>
  </HeadingPairs>
  <TitlesOfParts>
    <vt:vector size="32" baseType="lpstr">
      <vt:lpstr>Arial</vt:lpstr>
      <vt:lpstr>Arial Black</vt:lpstr>
      <vt:lpstr>Calibri</vt:lpstr>
      <vt:lpstr>Calibri Light</vt:lpstr>
      <vt:lpstr>Helvetica Neue</vt:lpstr>
      <vt:lpstr>Helvetica Neue Light</vt:lpstr>
      <vt:lpstr>Nunito Sans</vt:lpstr>
      <vt:lpstr>Proxima Nova</vt:lpstr>
      <vt:lpstr>Proxima Nova Rg</vt:lpstr>
      <vt:lpstr>Times New Roman</vt:lpstr>
      <vt:lpstr>Wingdings</vt:lpstr>
      <vt:lpstr>Тема Office</vt:lpstr>
      <vt:lpstr>Office Theme</vt:lpstr>
      <vt:lpstr>White</vt:lpstr>
      <vt:lpstr>Личные финансы  с господдержкой: налоговый вычет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Личные финансы  с господдержкой: налоговый вычет</dc:title>
  <dc:creator>User</dc:creator>
  <cp:lastModifiedBy>Татьяна Воротникова</cp:lastModifiedBy>
  <cp:revision>10</cp:revision>
  <dcterms:created xsi:type="dcterms:W3CDTF">2026-09-07T02:51:15Z</dcterms:created>
  <dcterms:modified xsi:type="dcterms:W3CDTF">2026-09-07T11:52:38Z</dcterms:modified>
</cp:coreProperties>
</file>